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47"/>
  </p:notesMasterIdLst>
  <p:handoutMasterIdLst>
    <p:handoutMasterId r:id="rId48"/>
  </p:handoutMasterIdLst>
  <p:sldIdLst>
    <p:sldId id="288" r:id="rId2"/>
    <p:sldId id="289" r:id="rId3"/>
    <p:sldId id="257" r:id="rId4"/>
    <p:sldId id="363" r:id="rId5"/>
    <p:sldId id="361" r:id="rId6"/>
    <p:sldId id="307" r:id="rId7"/>
    <p:sldId id="356" r:id="rId8"/>
    <p:sldId id="308" r:id="rId9"/>
    <p:sldId id="316" r:id="rId10"/>
    <p:sldId id="301" r:id="rId11"/>
    <p:sldId id="296" r:id="rId12"/>
    <p:sldId id="290" r:id="rId13"/>
    <p:sldId id="365" r:id="rId14"/>
    <p:sldId id="339" r:id="rId15"/>
    <p:sldId id="340" r:id="rId16"/>
    <p:sldId id="345" r:id="rId17"/>
    <p:sldId id="353" r:id="rId18"/>
    <p:sldId id="348" r:id="rId19"/>
    <p:sldId id="350" r:id="rId20"/>
    <p:sldId id="367" r:id="rId21"/>
    <p:sldId id="366" r:id="rId22"/>
    <p:sldId id="349" r:id="rId23"/>
    <p:sldId id="324" r:id="rId24"/>
    <p:sldId id="317" r:id="rId25"/>
    <p:sldId id="327" r:id="rId26"/>
    <p:sldId id="359" r:id="rId27"/>
    <p:sldId id="360" r:id="rId28"/>
    <p:sldId id="328" r:id="rId29"/>
    <p:sldId id="351" r:id="rId30"/>
    <p:sldId id="321" r:id="rId31"/>
    <p:sldId id="368" r:id="rId32"/>
    <p:sldId id="369" r:id="rId33"/>
    <p:sldId id="374" r:id="rId34"/>
    <p:sldId id="370" r:id="rId35"/>
    <p:sldId id="371" r:id="rId36"/>
    <p:sldId id="372" r:id="rId37"/>
    <p:sldId id="373" r:id="rId38"/>
    <p:sldId id="357" r:id="rId39"/>
    <p:sldId id="320" r:id="rId40"/>
    <p:sldId id="319" r:id="rId41"/>
    <p:sldId id="305" r:id="rId42"/>
    <p:sldId id="364" r:id="rId43"/>
    <p:sldId id="337" r:id="rId44"/>
    <p:sldId id="336" r:id="rId45"/>
    <p:sldId id="315" r:id="rId46"/>
  </p:sldIdLst>
  <p:sldSz cx="9144000" cy="5143500" type="screen16x9"/>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28100" autoAdjust="0"/>
    <p:restoredTop sz="84203" autoAdjust="0"/>
  </p:normalViewPr>
  <p:slideViewPr>
    <p:cSldViewPr>
      <p:cViewPr varScale="1">
        <p:scale>
          <a:sx n="117" d="100"/>
          <a:sy n="117" d="100"/>
        </p:scale>
        <p:origin x="96" y="1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96" d="100"/>
        <a:sy n="296" d="100"/>
      </p:scale>
      <p:origin x="0" y="188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4166449" cy="365498"/>
          </a:xfrm>
          <a:prstGeom prst="rect">
            <a:avLst/>
          </a:prstGeom>
          <a:noFill/>
          <a:ln>
            <a:noFill/>
          </a:ln>
        </p:spPr>
        <p:txBody>
          <a:bodyPr vert="horz" lIns="90000" tIns="45000" rIns="90000" bIns="4500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Mangal" pitchFamily="2"/>
            </a:endParaRPr>
          </a:p>
        </p:txBody>
      </p:sp>
      <p:sp>
        <p:nvSpPr>
          <p:cNvPr id="3" name="Date Placeholder 2"/>
          <p:cNvSpPr txBox="1">
            <a:spLocks noGrp="1"/>
          </p:cNvSpPr>
          <p:nvPr>
            <p:ph type="dt" sz="quarter" idx="1"/>
          </p:nvPr>
        </p:nvSpPr>
        <p:spPr>
          <a:xfrm>
            <a:off x="5434306" y="0"/>
            <a:ext cx="4166449" cy="365498"/>
          </a:xfrm>
          <a:prstGeom prst="rect">
            <a:avLst/>
          </a:prstGeom>
          <a:noFill/>
          <a:ln>
            <a:noFill/>
          </a:ln>
        </p:spPr>
        <p:txBody>
          <a:bodyPr vert="horz" lIns="90000" tIns="45000" rIns="90000" bIns="4500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r" rtl="0" hangingPunct="0">
              <a:lnSpc>
                <a:spcPct val="100000"/>
              </a:lnSpc>
              <a:spcBef>
                <a:spcPts val="0"/>
              </a:spcBef>
              <a:spcAft>
                <a:spcPts val="0"/>
              </a:spcAft>
              <a:buNone/>
              <a:tabLst/>
              <a:defRPr sz="1400"/>
            </a:pPr>
            <a:fld id="{D9FC5FBB-A230-4B26-A4D8-7453F15AF452}" type="datetimeFigureOut">
              <a:rPr lang="en-US"/>
              <a:pPr marL="0" marR="0" lvl="0" indent="0" algn="r" rtl="0" hangingPunct="0">
                <a:lnSpc>
                  <a:spcPct val="100000"/>
                </a:lnSpc>
                <a:spcBef>
                  <a:spcPts val="0"/>
                </a:spcBef>
                <a:spcAft>
                  <a:spcPts val="0"/>
                </a:spcAft>
                <a:buNone/>
                <a:tabLst/>
                <a:defRPr sz="1400"/>
              </a:pPr>
              <a:t>11/12/2016</a:t>
            </a:fld>
            <a:endParaRPr lang="en-US" sz="1400" b="0" i="0" u="none" strike="noStrike" kern="1200">
              <a:ln>
                <a:noFill/>
              </a:ln>
              <a:latin typeface="Arial" pitchFamily="18"/>
              <a:ea typeface="Microsoft YaHei" pitchFamily="2"/>
              <a:cs typeface="Mangal" pitchFamily="2"/>
            </a:endParaRPr>
          </a:p>
        </p:txBody>
      </p:sp>
      <p:sp>
        <p:nvSpPr>
          <p:cNvPr id="4" name="Footer Placeholder 3"/>
          <p:cNvSpPr txBox="1">
            <a:spLocks noGrp="1"/>
          </p:cNvSpPr>
          <p:nvPr>
            <p:ph type="ftr" sz="quarter" idx="2"/>
          </p:nvPr>
        </p:nvSpPr>
        <p:spPr>
          <a:xfrm>
            <a:off x="0" y="6949440"/>
            <a:ext cx="4166449" cy="365498"/>
          </a:xfrm>
          <a:prstGeom prst="rect">
            <a:avLst/>
          </a:prstGeom>
          <a:noFill/>
          <a:ln>
            <a:noFill/>
          </a:ln>
        </p:spPr>
        <p:txBody>
          <a:bodyPr vert="horz" lIns="90000" tIns="45000" rIns="90000" bIns="45000" anchor="b"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Mangal" pitchFamily="2"/>
            </a:endParaRPr>
          </a:p>
        </p:txBody>
      </p:sp>
      <p:sp>
        <p:nvSpPr>
          <p:cNvPr id="5" name="Slide Number Placeholder 4"/>
          <p:cNvSpPr txBox="1">
            <a:spLocks noGrp="1"/>
          </p:cNvSpPr>
          <p:nvPr>
            <p:ph type="sldNum" sz="quarter" idx="3"/>
          </p:nvPr>
        </p:nvSpPr>
        <p:spPr>
          <a:xfrm>
            <a:off x="5434306" y="6949440"/>
            <a:ext cx="4166449" cy="365498"/>
          </a:xfrm>
          <a:prstGeom prst="rect">
            <a:avLst/>
          </a:prstGeom>
          <a:noFill/>
          <a:ln>
            <a:noFill/>
          </a:ln>
        </p:spPr>
        <p:txBody>
          <a:bodyPr vert="horz" lIns="90000" tIns="45000" rIns="90000" bIns="45000" anchor="b"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marR="0" lvl="0" indent="0" algn="r" rtl="0" hangingPunct="0">
              <a:lnSpc>
                <a:spcPct val="100000"/>
              </a:lnSpc>
              <a:spcBef>
                <a:spcPts val="0"/>
              </a:spcBef>
              <a:spcAft>
                <a:spcPts val="0"/>
              </a:spcAft>
              <a:buNone/>
              <a:tabLst/>
              <a:defRPr sz="1400"/>
            </a:pPr>
            <a:fld id="{A378BA7D-0412-48A4-951B-32C707322E3D}" type="slidenum">
              <a:rPr/>
              <a:pPr marL="0" marR="0" lvl="0" indent="0" algn="r" rtl="0" hangingPunct="0">
                <a:lnSpc>
                  <a:spcPct val="100000"/>
                </a:lnSpc>
                <a:spcBef>
                  <a:spcPts val="0"/>
                </a:spcBef>
                <a:spcAft>
                  <a:spcPts val="0"/>
                </a:spcAft>
                <a:buNone/>
                <a:tabLst/>
                <a:defRPr sz="1400"/>
              </a:pPr>
              <a:t>‹#›</a:t>
            </a:fld>
            <a:endParaRPr lang="en-US" sz="1400" b="0" i="0" u="none" strike="noStrike" kern="1200">
              <a:ln>
                <a:noFill/>
              </a:ln>
              <a:latin typeface="Arial" pitchFamily="18"/>
              <a:ea typeface="Microsoft YaHei" pitchFamily="2"/>
              <a:cs typeface="Mangal" pitchFamily="2"/>
            </a:endParaRPr>
          </a:p>
        </p:txBody>
      </p:sp>
    </p:spTree>
    <p:extLst>
      <p:ext uri="{BB962C8B-B14F-4D97-AF65-F5344CB8AC3E}">
        <p14:creationId xmlns:p14="http://schemas.microsoft.com/office/powerpoint/2010/main" val="21750311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p:cNvSpPr txBox="1">
            <a:spLocks noGrp="1"/>
          </p:cNvSpPr>
          <p:nvPr>
            <p:ph type="hdr" sz="quarter"/>
          </p:nvPr>
        </p:nvSpPr>
        <p:spPr>
          <a:xfrm>
            <a:off x="0" y="0"/>
            <a:ext cx="3372840" cy="502560"/>
          </a:xfrm>
          <a:prstGeom prst="rect">
            <a:avLst/>
          </a:prstGeom>
          <a:noFill/>
          <a:ln>
            <a:noFill/>
          </a:ln>
        </p:spPr>
        <p:txBody>
          <a:bodyPr lIns="0" tIns="0" rIns="0" bIns="0"/>
          <a:lstStyle>
            <a:lvl1pPr lvl="0"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5" name="Date Placeholder 4"/>
          <p:cNvSpPr txBox="1">
            <a:spLocks noGrp="1"/>
          </p:cNvSpPr>
          <p:nvPr>
            <p:ph type="dt" idx="1"/>
          </p:nvPr>
        </p:nvSpPr>
        <p:spPr>
          <a:xfrm>
            <a:off x="4399200" y="0"/>
            <a:ext cx="3372840" cy="502560"/>
          </a:xfrm>
          <a:prstGeom prst="rect">
            <a:avLst/>
          </a:prstGeom>
          <a:noFill/>
          <a:ln>
            <a:noFill/>
          </a:ln>
        </p:spPr>
        <p:txBody>
          <a:bodyPr lIns="0" tIns="0" rIns="0" bIns="0"/>
          <a:lstStyle>
            <a:lvl1pPr lvl="0" algn="r" rtl="0" hangingPunct="0">
              <a:buNone/>
              <a:tabLst/>
              <a:defRPr lang="en-US" sz="1400" kern="1200">
                <a:latin typeface="Times New Roman" pitchFamily="18"/>
                <a:ea typeface="Lucida Sans Unicode" pitchFamily="2"/>
                <a:cs typeface="Tahoma" pitchFamily="2"/>
              </a:defRPr>
            </a:lvl1pPr>
          </a:lstStyle>
          <a:p>
            <a:pPr lvl="0"/>
            <a:fld id="{E25F401C-FC00-47B7-A75E-F3E438E8BE4E}" type="datetimeFigureOut">
              <a:rPr lang="en-US"/>
              <a:pPr lvl="0"/>
              <a:t>11/12/2016</a:t>
            </a:fld>
            <a:endParaRPr lang="en-US"/>
          </a:p>
        </p:txBody>
      </p:sp>
      <p:sp>
        <p:nvSpPr>
          <p:cNvPr id="6" name="Footer Placeholder 5"/>
          <p:cNvSpPr txBox="1">
            <a:spLocks noGrp="1"/>
          </p:cNvSpPr>
          <p:nvPr>
            <p:ph type="ftr" sz="quarter" idx="4"/>
          </p:nvPr>
        </p:nvSpPr>
        <p:spPr>
          <a:xfrm>
            <a:off x="0" y="9555480"/>
            <a:ext cx="3372840" cy="502560"/>
          </a:xfrm>
          <a:prstGeom prst="rect">
            <a:avLst/>
          </a:prstGeom>
          <a:noFill/>
          <a:ln>
            <a:noFill/>
          </a:ln>
        </p:spPr>
        <p:txBody>
          <a:bodyPr lIns="0" tIns="0" rIns="0" bIns="0" anchor="b"/>
          <a:lstStyle>
            <a:lvl1pPr lvl="0"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7" name="Slide Number Placeholder 6"/>
          <p:cNvSpPr txBox="1">
            <a:spLocks noGrp="1"/>
          </p:cNvSpPr>
          <p:nvPr>
            <p:ph type="sldNum" sz="quarter" idx="5"/>
          </p:nvPr>
        </p:nvSpPr>
        <p:spPr>
          <a:xfrm>
            <a:off x="4399200" y="9555480"/>
            <a:ext cx="3372840" cy="502560"/>
          </a:xfrm>
          <a:prstGeom prst="rect">
            <a:avLst/>
          </a:prstGeom>
          <a:noFill/>
          <a:ln>
            <a:noFill/>
          </a:ln>
        </p:spPr>
        <p:txBody>
          <a:bodyPr lIns="0" tIns="0" rIns="0" bIns="0" anchor="b"/>
          <a:lstStyle>
            <a:lvl1pPr lvl="0" algn="r" rtl="0" hangingPunct="0">
              <a:buNone/>
              <a:tabLst/>
              <a:defRPr lang="en-US" sz="1400" kern="1200">
                <a:latin typeface="Times New Roman" pitchFamily="18"/>
                <a:ea typeface="Lucida Sans Unicode" pitchFamily="2"/>
                <a:cs typeface="Tahoma" pitchFamily="2"/>
              </a:defRPr>
            </a:lvl1pPr>
          </a:lstStyle>
          <a:p>
            <a:pPr lvl="0"/>
            <a:fld id="{412C9C33-EB87-410C-874A-20DB3903FC41}" type="slidenum">
              <a:rPr/>
              <a:pPr lvl="0"/>
              <a:t>‹#›</a:t>
            </a:fld>
            <a:endParaRPr lang="en-US"/>
          </a:p>
        </p:txBody>
      </p:sp>
    </p:spTree>
    <p:extLst>
      <p:ext uri="{BB962C8B-B14F-4D97-AF65-F5344CB8AC3E}">
        <p14:creationId xmlns:p14="http://schemas.microsoft.com/office/powerpoint/2010/main" val="2671807423"/>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a:ln>
          <a:noFill/>
        </a:ln>
        <a:latin typeface="Arial" pitchFamily="18"/>
        <a:ea typeface="Microsoft YaHei" pitchFamily="2"/>
        <a:cs typeface="Mang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jsbin.com/sig/3" TargetMode="External"/><Relationship Id="rId13" Type="http://schemas.openxmlformats.org/officeDocument/2006/relationships/hyperlink" Target="http://jsbin.com/becinaheca/1/edit?" TargetMode="External"/><Relationship Id="rId18" Type="http://schemas.openxmlformats.org/officeDocument/2006/relationships/hyperlink" Target="http://localhost:9999/ords/klrice/objects/emp/" TargetMode="External"/><Relationship Id="rId3" Type="http://schemas.openxmlformats.org/officeDocument/2006/relationships/hyperlink" Target="http://html5.us.oracle.com/aria/" TargetMode="External"/><Relationship Id="rId21" Type="http://schemas.openxmlformats.org/officeDocument/2006/relationships/hyperlink" Target="http://localhost:9999/ords/klrice/objects/emp/?q=%7b%22$orderby%22:%7b%22ENAME%22:%22DES%22%7d%7d" TargetMode="External"/><Relationship Id="rId7" Type="http://schemas.openxmlformats.org/officeDocument/2006/relationships/hyperlink" Target="http://jsbin.com/efiqix/8/edit?html,output" TargetMode="External"/><Relationship Id="rId12" Type="http://schemas.openxmlformats.org/officeDocument/2006/relationships/hyperlink" Target="https://apex.oracle.com/pls/apex/dbtools/example/env" TargetMode="External"/><Relationship Id="rId17" Type="http://schemas.openxmlformats.org/officeDocument/2006/relationships/hyperlink" Target="http://localhost:9999/ords/klrice/metadata-catalog/" TargetMode="External"/><Relationship Id="rId2" Type="http://schemas.openxmlformats.org/officeDocument/2006/relationships/slide" Target="../slides/slide1.xml"/><Relationship Id="rId16" Type="http://schemas.openxmlformats.org/officeDocument/2006/relationships/hyperlink" Target="http://jsbin.com/sixafori" TargetMode="External"/><Relationship Id="rId20" Type="http://schemas.openxmlformats.org/officeDocument/2006/relationships/hyperlink" Target="http://localhost:9999/ords/klrice/objects/emp/?q=%7b%22ENAME%22:%7b%22$instr%22:%22SM%22%7d%7d" TargetMode="External"/><Relationship Id="rId1" Type="http://schemas.openxmlformats.org/officeDocument/2006/relationships/notesMaster" Target="../notesMasters/notesMaster1.xml"/><Relationship Id="rId6" Type="http://schemas.openxmlformats.org/officeDocument/2006/relationships/hyperlink" Target="http://krisrice.blogspot.com/2013/07/combining-restful-jquery-and-knockoutjs.html" TargetMode="External"/><Relationship Id="rId11" Type="http://schemas.openxmlformats.org/officeDocument/2006/relationships/hyperlink" Target="http://krisrice.blogspot.com/2013/08/chunked-file-loading-with-apex-listener.html" TargetMode="External"/><Relationship Id="rId5" Type="http://schemas.openxmlformats.org/officeDocument/2006/relationships/hyperlink" Target="http://krisrice.blogspot.com/2013/07/using-rest-to-search-in-jquery.html" TargetMode="External"/><Relationship Id="rId15" Type="http://schemas.openxmlformats.org/officeDocument/2006/relationships/hyperlink" Target="http://localhost:8080/i/demofiles/index.html" TargetMode="External"/><Relationship Id="rId10" Type="http://schemas.openxmlformats.org/officeDocument/2006/relationships/hyperlink" Target="http://krisrice.blogspot.com/2013/09/restful-cursor-support-for-json.html" TargetMode="External"/><Relationship Id="rId19" Type="http://schemas.openxmlformats.org/officeDocument/2006/relationships/hyperlink" Target="http://localhost:9999/ords/klrice/objects/emp/?q=%7b%20%22ENAME%22:%20%7b%22$ne%22:%22SMITH%22%7d%20%7d" TargetMode="External"/><Relationship Id="rId4" Type="http://schemas.openxmlformats.org/officeDocument/2006/relationships/hyperlink" Target="http://krisrice.blogspot.com/2013/08/sql-developer-meets-rest.html" TargetMode="External"/><Relationship Id="rId9" Type="http://schemas.openxmlformats.org/officeDocument/2006/relationships/hyperlink" Target="http://jsbin.com/paxoqihe/5" TargetMode="External"/><Relationship Id="rId14" Type="http://schemas.openxmlformats.org/officeDocument/2006/relationships/hyperlink" Target="http://krisrice.blogspot.com/2013/07/no-db-access-use-rest.html"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localhost:9999/ords/klrice/objects/emp/?q=%7b%20%22ENAME%22:%20%7b%22$ne%22:%22SMITH%22%7d%20%7d"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localhost:9999/ords/klrice/objects/emp/?q=%7b%22$orderby%22:%7b%22ENAME%22:%22DES%22%7d%7d" TargetMode="External"/><Relationship Id="rId4" Type="http://schemas.openxmlformats.org/officeDocument/2006/relationships/hyperlink" Target="http://localhost:9999/ords/klrice/objects/emp/?q=%7b%22ENAME%22:%7b%22$instr%22:%22SM%22%7d%7d"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localhost:9999/ords/klrice/objects/emp/?q=%7b%20%22ENAME%22:%20%7b%22$ne%22:%22SMITH%22%7d%20%7d"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localhost:9999/ords/klrice/objects/emp/?q=%7b%22$orderby%22:%7b%22ENAME%22:%22DES%22%7d%7d" TargetMode="External"/><Relationship Id="rId4" Type="http://schemas.openxmlformats.org/officeDocument/2006/relationships/hyperlink" Target="http://localhost:9999/ords/klrice/objects/emp/?q=%7b%22ENAME%22:%7b%22$instr%22:%22SM%22%7d%7d"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5623" y="304800"/>
            <a:ext cx="6400800" cy="2058670"/>
          </a:xfrm>
        </p:spPr>
      </p:sp>
      <p:sp>
        <p:nvSpPr>
          <p:cNvPr id="3" name="Notes Placeholder 2"/>
          <p:cNvSpPr>
            <a:spLocks noGrp="1"/>
          </p:cNvSpPr>
          <p:nvPr>
            <p:ph type="body" idx="1"/>
          </p:nvPr>
        </p:nvSpPr>
        <p:spPr/>
        <p:txBody>
          <a:bodyPr/>
          <a:lstStyle/>
          <a:p>
            <a:r>
              <a:rPr lang="en-US" sz="2000" b="0" i="0" u="none" strike="noStrike" kern="1200" dirty="0">
                <a:ln>
                  <a:noFill/>
                </a:ln>
                <a:latin typeface="Arial" pitchFamily="18"/>
                <a:ea typeface="Microsoft YaHei" pitchFamily="2"/>
                <a:cs typeface="Mangal" pitchFamily="2"/>
              </a:rPr>
              <a:t>HTML5 Based Aria using REST</a:t>
            </a:r>
          </a:p>
          <a:p>
            <a:r>
              <a:rPr lang="en-US" sz="2000" b="0" i="0" u="sng" strike="noStrike" kern="1200" dirty="0">
                <a:ln>
                  <a:noFill/>
                </a:ln>
                <a:latin typeface="Arial" pitchFamily="18"/>
                <a:ea typeface="Microsoft YaHei" pitchFamily="2"/>
                <a:cs typeface="Mangal" pitchFamily="2"/>
                <a:hlinkClick r:id="rId3"/>
              </a:rPr>
              <a:t>http://html5.us.oracle.com/aria/</a:t>
            </a:r>
          </a:p>
          <a:p>
            <a:endParaRPr lang="en-US" sz="2000" b="0" i="0" u="none" strike="noStrike" kern="1200" dirty="0">
              <a:ln>
                <a:noFill/>
              </a:ln>
              <a:latin typeface="Arial" pitchFamily="18"/>
              <a:ea typeface="Microsoft YaHei" pitchFamily="2"/>
              <a:cs typeface="Mangal" pitchFamily="2"/>
            </a:endParaRPr>
          </a:p>
          <a:p>
            <a:r>
              <a:rPr lang="en-US" sz="2000" b="0" i="0" u="none" strike="noStrike" kern="1200" dirty="0">
                <a:ln>
                  <a:noFill/>
                </a:ln>
                <a:latin typeface="Arial" pitchFamily="18"/>
                <a:ea typeface="Microsoft YaHei" pitchFamily="2"/>
                <a:cs typeface="Mangal" pitchFamily="2"/>
              </a:rPr>
              <a:t>For reference:</a:t>
            </a:r>
          </a:p>
          <a:p>
            <a:r>
              <a:rPr lang="en-US" sz="2000" b="0" i="0" u="none" strike="noStrike" kern="1200" dirty="0">
                <a:ln>
                  <a:noFill/>
                </a:ln>
                <a:latin typeface="Arial" pitchFamily="18"/>
                <a:ea typeface="Microsoft YaHei" pitchFamily="2"/>
                <a:cs typeface="Mangal" pitchFamily="2"/>
              </a:rPr>
              <a:t>SQL </a:t>
            </a:r>
            <a:r>
              <a:rPr lang="en-US" sz="2000" b="0" i="0" u="none" strike="noStrike" kern="1200" dirty="0" err="1">
                <a:ln>
                  <a:noFill/>
                </a:ln>
                <a:latin typeface="Arial" pitchFamily="18"/>
                <a:ea typeface="Microsoft YaHei" pitchFamily="2"/>
                <a:cs typeface="Mangal" pitchFamily="2"/>
              </a:rPr>
              <a:t>Dev</a:t>
            </a:r>
            <a:r>
              <a:rPr lang="en-US" sz="2000" b="0" i="0" u="none" strike="noStrike" kern="1200" dirty="0">
                <a:ln>
                  <a:noFill/>
                </a:ln>
                <a:latin typeface="Arial" pitchFamily="18"/>
                <a:ea typeface="Microsoft YaHei" pitchFamily="2"/>
                <a:cs typeface="Mangal" pitchFamily="2"/>
              </a:rPr>
              <a:t> REST Definitions</a:t>
            </a:r>
          </a:p>
          <a:p>
            <a:r>
              <a:rPr lang="en-US" sz="2000" b="0" i="0" u="sng" strike="noStrike" kern="1200" dirty="0">
                <a:ln>
                  <a:noFill/>
                </a:ln>
                <a:latin typeface="Arial" pitchFamily="18"/>
                <a:ea typeface="Microsoft YaHei" pitchFamily="2"/>
                <a:cs typeface="Mangal" pitchFamily="2"/>
                <a:hlinkClick r:id="rId4"/>
              </a:rPr>
              <a:t>http://krisrice.blogspot.com/2013/08/sql-developer-meets-rest.html</a:t>
            </a:r>
          </a:p>
          <a:p>
            <a:endParaRPr lang="en-US" sz="2000" b="0" i="0" u="none" strike="noStrike" kern="1200" dirty="0">
              <a:ln>
                <a:noFill/>
              </a:ln>
              <a:latin typeface="Arial" pitchFamily="18"/>
              <a:ea typeface="Microsoft YaHei" pitchFamily="2"/>
              <a:cs typeface="Mangal" pitchFamily="2"/>
            </a:endParaRPr>
          </a:p>
          <a:p>
            <a:r>
              <a:rPr lang="en-US" sz="2000" b="0" i="0" u="none" strike="noStrike" kern="1200" dirty="0" err="1">
                <a:ln>
                  <a:noFill/>
                </a:ln>
                <a:latin typeface="Arial" pitchFamily="18"/>
                <a:ea typeface="Microsoft YaHei" pitchFamily="2"/>
                <a:cs typeface="Mangal" pitchFamily="2"/>
              </a:rPr>
              <a:t>JQuery</a:t>
            </a:r>
            <a:r>
              <a:rPr lang="en-US" sz="2000" b="0" i="0" u="none" strike="noStrike" kern="1200" dirty="0">
                <a:ln>
                  <a:noFill/>
                </a:ln>
                <a:latin typeface="Arial" pitchFamily="18"/>
                <a:ea typeface="Microsoft YaHei" pitchFamily="2"/>
                <a:cs typeface="Mangal" pitchFamily="2"/>
              </a:rPr>
              <a:t> + REST</a:t>
            </a:r>
          </a:p>
          <a:p>
            <a:r>
              <a:rPr lang="en-US" sz="2000" b="0" i="0" u="sng" strike="noStrike" kern="1200" dirty="0">
                <a:ln>
                  <a:noFill/>
                </a:ln>
                <a:latin typeface="Arial" pitchFamily="18"/>
                <a:ea typeface="Microsoft YaHei" pitchFamily="2"/>
                <a:cs typeface="Mangal" pitchFamily="2"/>
                <a:hlinkClick r:id="rId5"/>
              </a:rPr>
              <a:t>http://krisrice.blogspot.com/2013/07/using-rest-to-search-in-jquery.html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hlinkClick r:id="rId6"/>
              </a:rPr>
              <a:t>http://krisrice.blogspot.com/2013/07/combining-restful-jquery-and-knockoutjs.html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hlinkClick r:id="rId7"/>
              </a:rPr>
              <a:t>http://jsbin.com/efiqix/8/edit?html,output</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Sessions</a:t>
            </a:r>
          </a:p>
          <a:p>
            <a:r>
              <a:rPr lang="en-US" sz="2000" b="0" i="0" u="sng" strike="noStrike" kern="1200" dirty="0">
                <a:ln>
                  <a:noFill/>
                </a:ln>
                <a:latin typeface="Arial" pitchFamily="18"/>
                <a:ea typeface="Microsoft YaHei" pitchFamily="2"/>
                <a:cs typeface="Mangal" pitchFamily="2"/>
              </a:rPr>
              <a:t>	</a:t>
            </a:r>
            <a:r>
              <a:rPr lang="en-US" sz="2000" b="0" i="0" u="sng" strike="noStrike" kern="1200" dirty="0">
                <a:ln>
                  <a:noFill/>
                </a:ln>
                <a:latin typeface="Arial" pitchFamily="18"/>
                <a:ea typeface="Microsoft YaHei" pitchFamily="2"/>
                <a:cs typeface="Mangal" pitchFamily="2"/>
                <a:hlinkClick r:id="rId8"/>
              </a:rPr>
              <a:t>http://jsbin.com/sig/3</a:t>
            </a:r>
          </a:p>
          <a:p>
            <a:r>
              <a:rPr lang="en-US" sz="2000" b="0" i="0" u="sng" strike="noStrike" kern="1200" dirty="0">
                <a:ln>
                  <a:noFill/>
                </a:ln>
                <a:latin typeface="Arial" pitchFamily="18"/>
                <a:ea typeface="Microsoft YaHei" pitchFamily="2"/>
                <a:cs typeface="Mangal" pitchFamily="2"/>
              </a:rPr>
              <a:t>Waits</a:t>
            </a:r>
          </a:p>
          <a:p>
            <a:r>
              <a:rPr lang="en-US" sz="2000" b="0" i="0" u="sng" strike="noStrike" kern="1200" dirty="0">
                <a:ln>
                  <a:noFill/>
                </a:ln>
                <a:latin typeface="Arial" pitchFamily="18"/>
                <a:ea typeface="Microsoft YaHei" pitchFamily="2"/>
                <a:cs typeface="Mangal" pitchFamily="2"/>
              </a:rPr>
              <a:t>	</a:t>
            </a:r>
            <a:r>
              <a:rPr lang="en-US" sz="2000" b="0" i="0" u="sng" strike="noStrike" kern="1200" dirty="0">
                <a:ln>
                  <a:noFill/>
                </a:ln>
                <a:latin typeface="Arial" pitchFamily="18"/>
                <a:ea typeface="Microsoft YaHei" pitchFamily="2"/>
                <a:cs typeface="Mangal" pitchFamily="2"/>
                <a:hlinkClick r:id="rId9"/>
              </a:rPr>
              <a:t>http://jsbin.com/paxoqihe/5</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Cursor Support</a:t>
            </a:r>
          </a:p>
          <a:p>
            <a:r>
              <a:rPr lang="en-US" sz="2000" b="0" i="0" u="sng" strike="noStrike" kern="1200" dirty="0">
                <a:ln>
                  <a:noFill/>
                </a:ln>
                <a:latin typeface="Arial" pitchFamily="18"/>
                <a:ea typeface="Microsoft YaHei" pitchFamily="2"/>
                <a:cs typeface="Mangal" pitchFamily="2"/>
                <a:hlinkClick r:id="rId10"/>
              </a:rPr>
              <a:t>http://krisrice.blogspot.com/2013/09/restful-cursor-support-for-json.html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HTML5 Chunked File loading</a:t>
            </a:r>
          </a:p>
          <a:p>
            <a:r>
              <a:rPr lang="en-US" sz="2000" b="0" i="0" u="sng" strike="noStrike" kern="1200" dirty="0">
                <a:ln>
                  <a:noFill/>
                </a:ln>
                <a:latin typeface="Arial" pitchFamily="18"/>
                <a:ea typeface="Microsoft YaHei" pitchFamily="2"/>
                <a:cs typeface="Mangal" pitchFamily="2"/>
                <a:hlinkClick r:id="rId11"/>
              </a:rPr>
              <a:t>http://krisrice.blogspot.com/2013/08/chunked-file-loading-with-apex-listener.html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file:///Users/</a:t>
            </a:r>
            <a:r>
              <a:rPr lang="en-US" sz="2000" b="0" i="0" u="sng" strike="noStrike" kern="1200" dirty="0" err="1">
                <a:ln>
                  <a:noFill/>
                </a:ln>
                <a:latin typeface="Arial" pitchFamily="18"/>
                <a:ea typeface="Microsoft YaHei" pitchFamily="2"/>
                <a:cs typeface="Mangal" pitchFamily="2"/>
              </a:rPr>
              <a:t>klrice</a:t>
            </a:r>
            <a:r>
              <a:rPr lang="en-US" sz="2000" b="0" i="0" u="sng" strike="noStrike" kern="1200" dirty="0">
                <a:ln>
                  <a:noFill/>
                </a:ln>
                <a:latin typeface="Arial" pitchFamily="18"/>
                <a:ea typeface="Microsoft YaHei" pitchFamily="2"/>
                <a:cs typeface="Mangal" pitchFamily="2"/>
              </a:rPr>
              <a:t>/</a:t>
            </a:r>
            <a:r>
              <a:rPr lang="en-US" sz="2000" b="0" i="0" u="sng" strike="noStrike" kern="1200" dirty="0" err="1">
                <a:ln>
                  <a:noFill/>
                </a:ln>
                <a:latin typeface="Arial" pitchFamily="18"/>
                <a:ea typeface="Microsoft YaHei" pitchFamily="2"/>
                <a:cs typeface="Mangal" pitchFamily="2"/>
              </a:rPr>
              <a:t>rmoug</a:t>
            </a:r>
            <a:r>
              <a:rPr lang="en-US" sz="2000" b="0" i="0" u="sng" strike="noStrike" kern="1200" dirty="0">
                <a:ln>
                  <a:noFill/>
                </a:ln>
                <a:latin typeface="Arial" pitchFamily="18"/>
                <a:ea typeface="Microsoft YaHei" pitchFamily="2"/>
                <a:cs typeface="Mangal" pitchFamily="2"/>
              </a:rPr>
              <a:t>/</a:t>
            </a:r>
            <a:r>
              <a:rPr lang="en-US" sz="2000" b="0" i="0" u="sng" strike="noStrike" kern="1200" dirty="0" err="1">
                <a:ln>
                  <a:noFill/>
                </a:ln>
                <a:latin typeface="Arial" pitchFamily="18"/>
                <a:ea typeface="Microsoft YaHei" pitchFamily="2"/>
                <a:cs typeface="Mangal" pitchFamily="2"/>
              </a:rPr>
              <a:t>fileload.html</a:t>
            </a:r>
            <a:endParaRPr lang="en-US" sz="2000" b="0" i="0" u="sng" strike="noStrike" kern="1200" dirty="0">
              <a:ln>
                <a:noFill/>
              </a:ln>
              <a:latin typeface="Arial" pitchFamily="18"/>
              <a:ea typeface="Microsoft YaHei" pitchFamily="2"/>
              <a:cs typeface="Mangal" pitchFamily="2"/>
            </a:endParaRPr>
          </a:p>
          <a:p>
            <a:endParaRPr lang="en-US" sz="2000" b="0" i="0" u="sng" strike="noStrike" kern="1200" dirty="0">
              <a:ln>
                <a:noFill/>
              </a:ln>
              <a:latin typeface="Arial" pitchFamily="18"/>
              <a:ea typeface="Microsoft YaHei" pitchFamily="2"/>
              <a:cs typeface="Mangal" pitchFamily="2"/>
            </a:endParaRP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Mapping headers</a:t>
            </a:r>
          </a:p>
          <a:p>
            <a:r>
              <a:rPr lang="en-US" sz="2000" b="0" i="0" u="sng" strike="noStrike" kern="1200" dirty="0">
                <a:ln>
                  <a:noFill/>
                </a:ln>
                <a:latin typeface="Arial" pitchFamily="18"/>
                <a:ea typeface="Microsoft YaHei" pitchFamily="2"/>
                <a:cs typeface="Mangal" pitchFamily="2"/>
              </a:rPr>
              <a:t>	</a:t>
            </a:r>
            <a:r>
              <a:rPr lang="en-US" sz="2000" b="0" i="0" u="sng" strike="noStrike" kern="1200" dirty="0">
                <a:ln>
                  <a:noFill/>
                </a:ln>
                <a:latin typeface="Arial" pitchFamily="18"/>
                <a:ea typeface="Microsoft YaHei" pitchFamily="2"/>
                <a:cs typeface="Mangal" pitchFamily="2"/>
                <a:hlinkClick r:id="rId12"/>
              </a:rPr>
              <a:t>https://apex.oracle.com/pls/apex/dbtools/example/env</a:t>
            </a:r>
          </a:p>
          <a:p>
            <a:endParaRPr lang="en-US" sz="2000" b="0" i="0" u="sng" strike="noStrike" kern="1200" dirty="0">
              <a:ln>
                <a:noFill/>
              </a:ln>
              <a:latin typeface="Arial" pitchFamily="18"/>
              <a:ea typeface="Microsoft YaHei" pitchFamily="2"/>
              <a:cs typeface="Mangal" pitchFamily="2"/>
            </a:endParaRP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Collection Example:</a:t>
            </a:r>
          </a:p>
          <a:p>
            <a:r>
              <a:rPr lang="en-US" sz="2000" b="0" i="0" u="sng" strike="noStrike" kern="1200" dirty="0">
                <a:ln>
                  <a:noFill/>
                </a:ln>
                <a:latin typeface="Arial" pitchFamily="18"/>
                <a:ea typeface="Microsoft YaHei" pitchFamily="2"/>
                <a:cs typeface="Mangal" pitchFamily="2"/>
              </a:rPr>
              <a:t>	</a:t>
            </a:r>
            <a:r>
              <a:rPr lang="en-US" sz="2000" b="0" i="0" u="sng" strike="noStrike" kern="1200" dirty="0">
                <a:ln>
                  <a:noFill/>
                </a:ln>
                <a:latin typeface="Arial" pitchFamily="18"/>
                <a:ea typeface="Microsoft YaHei" pitchFamily="2"/>
                <a:cs typeface="Mangal" pitchFamily="2"/>
                <a:hlinkClick r:id="rId13"/>
              </a:rPr>
              <a:t>http://jsbin.com/becinaheca/1/edit?</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Real World Example:</a:t>
            </a:r>
          </a:p>
          <a:p>
            <a:r>
              <a:rPr lang="en-US" sz="2000" b="0" i="0" u="sng" strike="noStrike" kern="1200" dirty="0">
                <a:ln>
                  <a:noFill/>
                </a:ln>
                <a:latin typeface="Arial" pitchFamily="18"/>
                <a:ea typeface="Microsoft YaHei" pitchFamily="2"/>
                <a:cs typeface="Mangal" pitchFamily="2"/>
                <a:hlinkClick r:id="rId14"/>
              </a:rPr>
              <a:t>http://krisrice.blogspot.com/2013/07/no-db-access-use-rest.html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NO SQL </a:t>
            </a:r>
          </a:p>
          <a:p>
            <a:r>
              <a:rPr lang="en-US" sz="2000" b="0" i="0" u="sng" strike="noStrike" kern="1200" dirty="0">
                <a:ln>
                  <a:noFill/>
                </a:ln>
                <a:latin typeface="Arial" pitchFamily="18"/>
                <a:ea typeface="Microsoft YaHei" pitchFamily="2"/>
                <a:cs typeface="Mangal" pitchFamily="2"/>
                <a:hlinkClick r:id="rId15"/>
              </a:rPr>
              <a:t>http://localhost:8080/i/demofiles/index.html</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err="1">
                <a:ln>
                  <a:noFill/>
                </a:ln>
                <a:latin typeface="Arial" pitchFamily="18"/>
                <a:ea typeface="Microsoft YaHei" pitchFamily="2"/>
                <a:cs typeface="Mangal" pitchFamily="2"/>
              </a:rPr>
              <a:t>RESTEasy</a:t>
            </a:r>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hlinkClick r:id="rId16"/>
              </a:rPr>
              <a:t>http://jsbin.com/sixafori</a:t>
            </a:r>
          </a:p>
          <a:p>
            <a:endParaRPr lang="en-US" sz="2000" b="0" i="0" u="sng" strike="noStrike" kern="1200" dirty="0">
              <a:ln>
                <a:noFill/>
              </a:ln>
              <a:latin typeface="Arial" pitchFamily="18"/>
              <a:ea typeface="Microsoft YaHei" pitchFamily="2"/>
              <a:cs typeface="Mangal" pitchFamily="2"/>
            </a:endParaRP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Meta Catalog</a:t>
            </a:r>
          </a:p>
          <a:p>
            <a:r>
              <a:rPr lang="en-US" sz="2000" b="0" i="0" u="sng" strike="noStrike" kern="1200" dirty="0">
                <a:ln>
                  <a:noFill/>
                </a:ln>
                <a:latin typeface="Arial" pitchFamily="18"/>
                <a:ea typeface="Microsoft YaHei" pitchFamily="2"/>
                <a:cs typeface="Mangal" pitchFamily="2"/>
                <a:hlinkClick r:id="rId17"/>
              </a:rPr>
              <a:t>http://localhost:9999/ords/klrice/metadata-catalog/</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EMP</a:t>
            </a:r>
          </a:p>
          <a:p>
            <a:r>
              <a:rPr lang="en-US" sz="2000" b="0" i="0" u="sng" strike="noStrike" kern="1200" dirty="0">
                <a:ln>
                  <a:noFill/>
                </a:ln>
                <a:latin typeface="Arial" pitchFamily="18"/>
                <a:ea typeface="Microsoft YaHei" pitchFamily="2"/>
                <a:cs typeface="Mangal" pitchFamily="2"/>
                <a:hlinkClick r:id="rId18"/>
              </a:rPr>
              <a:t>http://localhost:9999/ords/klrice/objects/emp/</a:t>
            </a:r>
          </a:p>
          <a:p>
            <a:endParaRPr lang="en-US" sz="2000" b="0" i="0" u="sng" strike="noStrike" kern="1200" dirty="0">
              <a:ln>
                <a:noFill/>
              </a:ln>
              <a:latin typeface="Arial" pitchFamily="18"/>
              <a:ea typeface="Microsoft YaHei" pitchFamily="2"/>
              <a:cs typeface="Mangal" pitchFamily="2"/>
            </a:endParaRPr>
          </a:p>
          <a:p>
            <a:r>
              <a:rPr lang="en-US" sz="2000" b="0" i="0" u="sng" strike="noStrike" kern="1200" dirty="0">
                <a:ln>
                  <a:noFill/>
                </a:ln>
                <a:latin typeface="Arial" pitchFamily="18"/>
                <a:ea typeface="Microsoft YaHei" pitchFamily="2"/>
                <a:cs typeface="Mangal" pitchFamily="2"/>
              </a:rPr>
              <a:t>Filters</a:t>
            </a:r>
          </a:p>
          <a:p>
            <a:endParaRPr lang="en-US" sz="2000" b="0" i="0" u="sng" strike="noStrike" kern="1200" dirty="0">
              <a:ln>
                <a:noFill/>
              </a:ln>
              <a:latin typeface="Arial" pitchFamily="18"/>
              <a:ea typeface="Microsoft YaHei" pitchFamily="2"/>
              <a:cs typeface="Mangal" pitchFamily="2"/>
            </a:endParaRPr>
          </a:p>
          <a:p>
            <a:r>
              <a:rPr lang="pt-BR" sz="2000" b="0" i="0" u="sng" strike="noStrike" kern="1200" dirty="0">
                <a:ln>
                  <a:noFill/>
                </a:ln>
                <a:latin typeface="Arial" pitchFamily="18"/>
                <a:ea typeface="Microsoft YaHei" pitchFamily="2"/>
                <a:cs typeface="Mangal" pitchFamily="2"/>
                <a:hlinkClick r:id="rId19"/>
              </a:rPr>
              <a:t>http://localhost:9999/ords/klrice/objects/emp/?q={%20%22ENAME%22:%20{%22$ne%22:%22SMITH%22}%20}</a:t>
            </a:r>
          </a:p>
          <a:p>
            <a:endParaRPr lang="pt-BR" sz="2000" b="0" i="0" u="sng" strike="noStrike" kern="1200" dirty="0">
              <a:ln>
                <a:noFill/>
              </a:ln>
              <a:latin typeface="Arial" pitchFamily="18"/>
              <a:ea typeface="Microsoft YaHei" pitchFamily="2"/>
              <a:cs typeface="Mangal" pitchFamily="2"/>
            </a:endParaRPr>
          </a:p>
          <a:p>
            <a:endParaRPr lang="pt-BR" sz="2000" b="0" i="0" u="sng" strike="noStrike" kern="1200" dirty="0">
              <a:ln>
                <a:noFill/>
              </a:ln>
              <a:latin typeface="Arial" pitchFamily="18"/>
              <a:ea typeface="Microsoft YaHei" pitchFamily="2"/>
              <a:cs typeface="Mangal" pitchFamily="2"/>
            </a:endParaRPr>
          </a:p>
          <a:p>
            <a:r>
              <a:rPr lang="pt-BR" sz="2000" b="0" i="0" u="sng" strike="noStrike" kern="1200" dirty="0">
                <a:ln>
                  <a:noFill/>
                </a:ln>
                <a:latin typeface="Arial" pitchFamily="18"/>
                <a:ea typeface="Microsoft YaHei" pitchFamily="2"/>
                <a:cs typeface="Mangal" pitchFamily="2"/>
                <a:hlinkClick r:id="rId20"/>
              </a:rPr>
              <a:t>http://localhost:9999/ords/klrice/objects/emp/?q={%22ENAME%22:{%22$instr%22:%22SM%22}}</a:t>
            </a:r>
          </a:p>
          <a:p>
            <a:endParaRPr lang="pt-BR" sz="2000" b="0" i="0" u="sng" strike="noStrike" kern="1200" dirty="0">
              <a:ln>
                <a:noFill/>
              </a:ln>
              <a:latin typeface="Arial" pitchFamily="18"/>
              <a:ea typeface="Microsoft YaHei" pitchFamily="2"/>
              <a:cs typeface="Mangal" pitchFamily="2"/>
            </a:endParaRPr>
          </a:p>
          <a:p>
            <a:r>
              <a:rPr lang="pt-BR" sz="2000" b="0" i="0" u="sng" strike="noStrike" kern="1200" dirty="0">
                <a:ln>
                  <a:noFill/>
                </a:ln>
                <a:latin typeface="Arial" pitchFamily="18"/>
                <a:ea typeface="Microsoft YaHei" pitchFamily="2"/>
                <a:cs typeface="Mangal" pitchFamily="2"/>
                <a:hlinkClick r:id="rId21"/>
              </a:rPr>
              <a:t>http://localhost:9999/ords/klrice/objects/emp/?q</a:t>
            </a:r>
            <a:r>
              <a:rPr lang="pt-BR" sz="2000" b="0" i="0" u="sng" strike="noStrike" kern="1200">
                <a:ln>
                  <a:noFill/>
                </a:ln>
                <a:latin typeface="Arial" pitchFamily="18"/>
                <a:ea typeface="Microsoft YaHei" pitchFamily="2"/>
                <a:cs typeface="Mangal" pitchFamily="2"/>
                <a:hlinkClick r:id="rId21"/>
              </a:rPr>
              <a:t>={%22$orderby%22:{%22ENAME%22:%22DES%22}}</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pt-BR" sz="2000" b="0" i="0" u="none" strike="noStrike" kern="1200" dirty="0">
                <a:ln>
                  <a:noFill/>
                </a:ln>
                <a:latin typeface="Arial" pitchFamily="18"/>
                <a:ea typeface="Microsoft YaHei" pitchFamily="2"/>
                <a:cs typeface="Mangal" pitchFamily="2"/>
                <a:hlinkClick r:id="rId3"/>
              </a:rPr>
              <a:t>http://localhost:9999/ords/klrice/objects/emp/?q={%20%22ENAME%22:%20{%22$ne%22:%22SMITH%22}%20}</a:t>
            </a:r>
          </a:p>
          <a:p>
            <a:endParaRPr lang="pt-BR" sz="2000" b="0" i="0" u="none" strike="noStrike" kern="1200" dirty="0">
              <a:ln>
                <a:noFill/>
              </a:ln>
              <a:latin typeface="Arial" pitchFamily="18"/>
              <a:ea typeface="Microsoft YaHei" pitchFamily="2"/>
              <a:cs typeface="Mangal" pitchFamily="2"/>
            </a:endParaRPr>
          </a:p>
          <a:p>
            <a:endParaRPr lang="pt-BR" sz="2000" b="0" i="0" u="none" strike="noStrike" kern="1200" dirty="0">
              <a:ln>
                <a:noFill/>
              </a:ln>
              <a:latin typeface="Arial" pitchFamily="18"/>
              <a:ea typeface="Microsoft YaHei" pitchFamily="2"/>
              <a:cs typeface="Mangal" pitchFamily="2"/>
            </a:endParaRPr>
          </a:p>
          <a:p>
            <a:r>
              <a:rPr lang="pt-BR" sz="2000" b="0" i="0" u="none" strike="noStrike" kern="1200" dirty="0">
                <a:ln>
                  <a:noFill/>
                </a:ln>
                <a:latin typeface="Arial" pitchFamily="18"/>
                <a:ea typeface="Microsoft YaHei" pitchFamily="2"/>
                <a:cs typeface="Mangal" pitchFamily="2"/>
                <a:hlinkClick r:id="rId4"/>
              </a:rPr>
              <a:t>http://localhost:9999/ords/klrice/objects/emp/?q={%22ENAME%22:{%22$instr%22:%22SM%22}}</a:t>
            </a:r>
          </a:p>
          <a:p>
            <a:endParaRPr lang="pt-BR" sz="2000" b="0" i="0" u="none" strike="noStrike" kern="1200" dirty="0">
              <a:ln>
                <a:noFill/>
              </a:ln>
              <a:latin typeface="Arial" pitchFamily="18"/>
              <a:ea typeface="Microsoft YaHei" pitchFamily="2"/>
              <a:cs typeface="Mangal" pitchFamily="2"/>
            </a:endParaRPr>
          </a:p>
          <a:p>
            <a:r>
              <a:rPr lang="pt-BR" sz="2000" b="0" i="0" u="none" strike="noStrike" kern="1200" dirty="0">
                <a:ln>
                  <a:noFill/>
                </a:ln>
                <a:latin typeface="Arial" pitchFamily="18"/>
                <a:ea typeface="Microsoft YaHei" pitchFamily="2"/>
                <a:cs typeface="Mangal" pitchFamily="2"/>
                <a:hlinkClick r:id="rId5"/>
              </a:rPr>
              <a:t>http://localhost:9999/ords/klrice/objects/emp/?q={%22$orderby%22:{%22ENAME%22:%22DES%22}}</a:t>
            </a:r>
            <a:endParaRPr lang="en-US" dirty="0"/>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25</a:t>
            </a:fld>
            <a:endParaRPr lang="en-US"/>
          </a:p>
        </p:txBody>
      </p:sp>
    </p:spTree>
    <p:extLst>
      <p:ext uri="{BB962C8B-B14F-4D97-AF65-F5344CB8AC3E}">
        <p14:creationId xmlns:p14="http://schemas.microsoft.com/office/powerpoint/2010/main" val="185970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pt-BR" sz="2000" b="0" i="0" u="none" strike="noStrike" kern="1200" dirty="0">
                <a:ln>
                  <a:noFill/>
                </a:ln>
                <a:latin typeface="Arial" pitchFamily="18"/>
                <a:ea typeface="Microsoft YaHei" pitchFamily="2"/>
                <a:cs typeface="Mangal" pitchFamily="2"/>
                <a:hlinkClick r:id="rId3"/>
              </a:rPr>
              <a:t>http://localhost:9999/ords/klrice/objects/emp/?q={%20%22ENAME%22:%20{%22$ne%22:%22SMITH%22}%20}</a:t>
            </a:r>
          </a:p>
          <a:p>
            <a:endParaRPr lang="pt-BR" sz="2000" b="0" i="0" u="none" strike="noStrike" kern="1200" dirty="0">
              <a:ln>
                <a:noFill/>
              </a:ln>
              <a:latin typeface="Arial" pitchFamily="18"/>
              <a:ea typeface="Microsoft YaHei" pitchFamily="2"/>
              <a:cs typeface="Mangal" pitchFamily="2"/>
            </a:endParaRPr>
          </a:p>
          <a:p>
            <a:endParaRPr lang="pt-BR" sz="2000" b="0" i="0" u="none" strike="noStrike" kern="1200" dirty="0">
              <a:ln>
                <a:noFill/>
              </a:ln>
              <a:latin typeface="Arial" pitchFamily="18"/>
              <a:ea typeface="Microsoft YaHei" pitchFamily="2"/>
              <a:cs typeface="Mangal" pitchFamily="2"/>
            </a:endParaRPr>
          </a:p>
          <a:p>
            <a:r>
              <a:rPr lang="pt-BR" sz="2000" b="0" i="0" u="none" strike="noStrike" kern="1200" dirty="0">
                <a:ln>
                  <a:noFill/>
                </a:ln>
                <a:latin typeface="Arial" pitchFamily="18"/>
                <a:ea typeface="Microsoft YaHei" pitchFamily="2"/>
                <a:cs typeface="Mangal" pitchFamily="2"/>
                <a:hlinkClick r:id="rId4"/>
              </a:rPr>
              <a:t>http://localhost:9999/ords/klrice/objects/emp/?q={%22ENAME%22:{%22$instr%22:%22SM%22}}</a:t>
            </a:r>
          </a:p>
          <a:p>
            <a:endParaRPr lang="pt-BR" sz="2000" b="0" i="0" u="none" strike="noStrike" kern="1200" dirty="0">
              <a:ln>
                <a:noFill/>
              </a:ln>
              <a:latin typeface="Arial" pitchFamily="18"/>
              <a:ea typeface="Microsoft YaHei" pitchFamily="2"/>
              <a:cs typeface="Mangal" pitchFamily="2"/>
            </a:endParaRPr>
          </a:p>
          <a:p>
            <a:r>
              <a:rPr lang="pt-BR" sz="2000" b="0" i="0" u="none" strike="noStrike" kern="1200" dirty="0">
                <a:ln>
                  <a:noFill/>
                </a:ln>
                <a:latin typeface="Arial" pitchFamily="18"/>
                <a:ea typeface="Microsoft YaHei" pitchFamily="2"/>
                <a:cs typeface="Mangal" pitchFamily="2"/>
                <a:hlinkClick r:id="rId5"/>
              </a:rPr>
              <a:t>http://localhost:9999/ords/klrice/objects/emp/?q</a:t>
            </a:r>
            <a:r>
              <a:rPr lang="pt-BR" sz="2000" b="0" i="0" u="none" strike="noStrike" kern="1200">
                <a:ln>
                  <a:noFill/>
                </a:ln>
                <a:latin typeface="Arial" pitchFamily="18"/>
                <a:ea typeface="Microsoft YaHei" pitchFamily="2"/>
                <a:cs typeface="Mangal" pitchFamily="2"/>
                <a:hlinkClick r:id="rId5"/>
              </a:rPr>
              <a:t>={%22$orderby%22:{%22ENAME%22:%22DES%22}}</a:t>
            </a:r>
            <a:endParaRPr lang="en-US"/>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28</a:t>
            </a:fld>
            <a:endParaRPr lang="en-US"/>
          </a:p>
        </p:txBody>
      </p:sp>
    </p:spTree>
    <p:extLst>
      <p:ext uri="{BB962C8B-B14F-4D97-AF65-F5344CB8AC3E}">
        <p14:creationId xmlns:p14="http://schemas.microsoft.com/office/powerpoint/2010/main" val="1859700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30</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xfrm>
            <a:off x="1905000" y="304800"/>
            <a:ext cx="3660775" cy="2058988"/>
          </a:xfrm>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4276" name="Slide Number Placeholder 3"/>
          <p:cNvSpPr txBox="1">
            <a:spLocks noGrp="1"/>
          </p:cNvSpPr>
          <p:nvPr/>
        </p:nvSpPr>
        <p:spPr bwMode="auto">
          <a:xfrm>
            <a:off x="5439014" y="6947747"/>
            <a:ext cx="4160520" cy="365760"/>
          </a:xfrm>
          <a:prstGeom prst="rect">
            <a:avLst/>
          </a:prstGeom>
          <a:noFill/>
          <a:ln w="9525">
            <a:noFill/>
            <a:miter lim="800000"/>
            <a:headEnd/>
            <a:tailEnd/>
          </a:ln>
        </p:spPr>
        <p:txBody>
          <a:bodyPr anchor="b"/>
          <a:lstStyle/>
          <a:p>
            <a:pPr algn="r"/>
            <a:fld id="{572FD40D-7F1A-4A4F-ADB8-2D5E3B9CF263}" type="slidenum">
              <a:rPr lang="en-US" sz="1200"/>
              <a:pPr algn="r"/>
              <a:t>31</a:t>
            </a:fld>
            <a:endParaRPr lang="en-US" sz="1200"/>
          </a:p>
        </p:txBody>
      </p:sp>
    </p:spTree>
    <p:extLst>
      <p:ext uri="{BB962C8B-B14F-4D97-AF65-F5344CB8AC3E}">
        <p14:creationId xmlns:p14="http://schemas.microsoft.com/office/powerpoint/2010/main" val="4138271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32</a:t>
            </a:fld>
            <a:endParaRPr lang="en-US"/>
          </a:p>
        </p:txBody>
      </p:sp>
    </p:spTree>
    <p:extLst>
      <p:ext uri="{BB962C8B-B14F-4D97-AF65-F5344CB8AC3E}">
        <p14:creationId xmlns:p14="http://schemas.microsoft.com/office/powerpoint/2010/main" val="1878242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dirty="0"/>
              <a:t>http://</a:t>
            </a:r>
            <a:r>
              <a:rPr lang="en-US" dirty="0" err="1"/>
              <a:t>jsbin.com</a:t>
            </a:r>
            <a:r>
              <a:rPr lang="en-US" dirty="0"/>
              <a:t>/</a:t>
            </a:r>
            <a:r>
              <a:rPr lang="en-US" dirty="0" err="1"/>
              <a:t>ObuM</a:t>
            </a:r>
            <a:r>
              <a:rPr lang="en-US" dirty="0"/>
              <a:t>/1/</a:t>
            </a:r>
            <a:r>
              <a:rPr lang="en-US" dirty="0" err="1"/>
              <a:t>edit?html,output</a:t>
            </a:r>
            <a:endParaRPr lang="en-US" dirty="0"/>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37</a:t>
            </a:fld>
            <a:endParaRPr lang="en-US"/>
          </a:p>
        </p:txBody>
      </p:sp>
    </p:spTree>
    <p:extLst>
      <p:ext uri="{BB962C8B-B14F-4D97-AF65-F5344CB8AC3E}">
        <p14:creationId xmlns:p14="http://schemas.microsoft.com/office/powerpoint/2010/main" val="356212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39</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40</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41</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43</a:t>
            </a:fld>
            <a:endParaRPr lang="en-US"/>
          </a:p>
        </p:txBody>
      </p:sp>
    </p:spTree>
    <p:extLst>
      <p:ext uri="{BB962C8B-B14F-4D97-AF65-F5344CB8AC3E}">
        <p14:creationId xmlns:p14="http://schemas.microsoft.com/office/powerpoint/2010/main" val="232766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0" y="304800"/>
            <a:ext cx="3660775" cy="2058988"/>
          </a:xfrm>
        </p:spPr>
      </p:sp>
      <p:sp>
        <p:nvSpPr>
          <p:cNvPr id="3" name="Notes Placeholder 2"/>
          <p:cNvSpPr>
            <a:spLocks noGrp="1"/>
          </p:cNvSpPr>
          <p:nvPr>
            <p:ph type="body" idx="1"/>
          </p:nvPr>
        </p:nvSpPr>
        <p:spPr/>
        <p:txBody>
          <a:bodyPr/>
          <a:lstStyle/>
          <a:p>
            <a:r>
              <a:rPr lang="en-US" dirty="0"/>
              <a:t>This is a </a:t>
            </a:r>
            <a:r>
              <a:rPr lang="en-US" b="1" dirty="0"/>
              <a:t>Title Slide with Picture and</a:t>
            </a:r>
            <a:r>
              <a:rPr lang="en-US" b="1" baseline="0" dirty="0"/>
              <a:t> Logo</a:t>
            </a:r>
            <a:r>
              <a:rPr lang="en-US" b="1" dirty="0"/>
              <a:t> </a:t>
            </a:r>
            <a:r>
              <a:rPr lang="en-US" b="0" dirty="0"/>
              <a:t>slide</a:t>
            </a:r>
            <a:r>
              <a:rPr lang="en-US" b="1" dirty="0"/>
              <a:t> </a:t>
            </a:r>
            <a:r>
              <a:rPr lang="en-US" baseline="0" dirty="0"/>
              <a:t>ideal for including a picture and partner or product logo with a brief title, subtitle and presenter information.</a:t>
            </a:r>
          </a:p>
          <a:p>
            <a:endParaRPr lang="en-US" baseline="0" dirty="0"/>
          </a:p>
          <a:p>
            <a:r>
              <a:rPr lang="en-US" baseline="0" dirty="0"/>
              <a:t>To customize this slide with your own picture:</a:t>
            </a:r>
          </a:p>
          <a:p>
            <a:endParaRPr lang="en-US" baseline="0" dirty="0"/>
          </a:p>
          <a:p>
            <a:pPr marL="0" indent="0">
              <a:buNone/>
            </a:pPr>
            <a:r>
              <a:rPr lang="en-US" b="1" baseline="0" dirty="0"/>
              <a:t>Right-click</a:t>
            </a:r>
            <a:r>
              <a:rPr lang="en-US" baseline="0" dirty="0"/>
              <a:t> the slide area and choose </a:t>
            </a:r>
            <a:r>
              <a:rPr lang="en-US" b="1" baseline="0" dirty="0"/>
              <a:t>Format Background </a:t>
            </a:r>
            <a:r>
              <a:rPr lang="en-US" baseline="0" dirty="0"/>
              <a:t>from the pop-up menu. From the </a:t>
            </a:r>
            <a:r>
              <a:rPr lang="en-US" b="1" baseline="0" dirty="0"/>
              <a:t>Fill</a:t>
            </a:r>
            <a:r>
              <a:rPr lang="en-US" baseline="0" dirty="0"/>
              <a:t> menu, click </a:t>
            </a:r>
            <a:r>
              <a:rPr lang="en-US" b="1" baseline="0" dirty="0"/>
              <a:t>Picture</a:t>
            </a:r>
            <a:r>
              <a:rPr lang="en-US" baseline="0" dirty="0"/>
              <a:t> </a:t>
            </a:r>
            <a:r>
              <a:rPr lang="en-US" b="1" baseline="0" dirty="0"/>
              <a:t>and texture fill</a:t>
            </a:r>
            <a:r>
              <a:rPr lang="en-US" baseline="0" dirty="0"/>
              <a:t>. Under </a:t>
            </a:r>
            <a:r>
              <a:rPr lang="en-US" b="1" baseline="0" dirty="0"/>
              <a:t>Insert from: </a:t>
            </a:r>
            <a:r>
              <a:rPr lang="en-US" baseline="0" dirty="0"/>
              <a:t>click </a:t>
            </a:r>
            <a:r>
              <a:rPr lang="en-US" b="1" baseline="0" dirty="0"/>
              <a:t>File</a:t>
            </a:r>
            <a:r>
              <a:rPr lang="en-US" baseline="0" dirty="0"/>
              <a:t>. Locate your new picture and click </a:t>
            </a:r>
            <a:r>
              <a:rPr lang="en-US" b="1" baseline="0" dirty="0"/>
              <a:t>Insert</a:t>
            </a:r>
            <a:r>
              <a:rPr lang="en-US" baseline="0" dirty="0"/>
              <a:t>.</a:t>
            </a:r>
          </a:p>
          <a:p>
            <a:pPr marL="0" indent="0">
              <a:buNone/>
            </a:pPr>
            <a:endParaRPr lang="en-US" baseline="0" dirty="0"/>
          </a:p>
          <a:p>
            <a:r>
              <a:rPr lang="en-US" dirty="0"/>
              <a:t>To </a:t>
            </a:r>
            <a:r>
              <a:rPr lang="en-US" b="1" dirty="0"/>
              <a:t>Replace the LOGO </a:t>
            </a:r>
            <a:r>
              <a:rPr lang="en-US" dirty="0"/>
              <a:t>on this sample slide:</a:t>
            </a:r>
          </a:p>
          <a:p>
            <a:endParaRPr lang="en-US" b="1" dirty="0"/>
          </a:p>
          <a:p>
            <a:r>
              <a:rPr lang="en-US" b="1" dirty="0"/>
              <a:t>Right-click </a:t>
            </a:r>
            <a:r>
              <a:rPr lang="en-US" dirty="0"/>
              <a:t>the sample LOGO and choose Change Picture. Navigate to the location where the new logo is stored, select desired logo</a:t>
            </a:r>
            <a:r>
              <a:rPr lang="en-US" baseline="0" dirty="0"/>
              <a:t> file </a:t>
            </a:r>
            <a:r>
              <a:rPr lang="en-US" dirty="0"/>
              <a:t>and click on the Open button to replace the sample</a:t>
            </a:r>
            <a:r>
              <a:rPr lang="en-US" baseline="0" dirty="0"/>
              <a:t> logo.</a:t>
            </a:r>
            <a:endParaRPr lang="en-US" dirty="0"/>
          </a:p>
          <a:p>
            <a:pPr marL="0" indent="0">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4280374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dirty="0"/>
              <a:t>﻿http://slc06cql.us.oracle.com/</a:t>
            </a:r>
            <a:r>
              <a:rPr lang="en-US" dirty="0" err="1"/>
              <a:t>dbaas_monitor_demo</a:t>
            </a:r>
            <a:r>
              <a:rPr lang="en-US" dirty="0"/>
              <a:t>/#/</a:t>
            </a:r>
          </a:p>
        </p:txBody>
      </p:sp>
      <p:sp>
        <p:nvSpPr>
          <p:cNvPr id="4" name="Slide Number Placeholder 3"/>
          <p:cNvSpPr>
            <a:spLocks noGrp="1"/>
          </p:cNvSpPr>
          <p:nvPr>
            <p:ph type="sldNum" sz="quarter" idx="10"/>
          </p:nvPr>
        </p:nvSpPr>
        <p:spPr/>
        <p:txBody>
          <a:bodyPr/>
          <a:lstStyle/>
          <a:p>
            <a:pPr lvl="0"/>
            <a:fld id="{412C9C33-EB87-410C-874A-20DB3903FC41}" type="slidenum">
              <a:rPr lang="en-US" smtClean="0"/>
              <a:pPr lvl="0"/>
              <a:t>45</a:t>
            </a:fld>
            <a:endParaRPr lang="en-US"/>
          </a:p>
        </p:txBody>
      </p:sp>
    </p:spTree>
    <p:extLst>
      <p:ext uri="{BB962C8B-B14F-4D97-AF65-F5344CB8AC3E}">
        <p14:creationId xmlns:p14="http://schemas.microsoft.com/office/powerpoint/2010/main" val="217217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2362200" y="555625"/>
            <a:ext cx="4876800" cy="27432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960120" y="3474720"/>
            <a:ext cx="7680600" cy="3291839"/>
          </a:xfrm>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dirty="0"/>
              <a:t>Built in is glassfish grizzly </a:t>
            </a:r>
          </a:p>
          <a:p>
            <a:r>
              <a:rPr lang="en-US" dirty="0"/>
              <a:t>http://</a:t>
            </a:r>
            <a:r>
              <a:rPr lang="en-US" dirty="0" err="1"/>
              <a:t>www.oracle.com</a:t>
            </a:r>
            <a:r>
              <a:rPr lang="en-US" dirty="0"/>
              <a:t>/</a:t>
            </a:r>
            <a:r>
              <a:rPr lang="en-US" dirty="0" err="1"/>
              <a:t>technetwork</a:t>
            </a:r>
            <a:r>
              <a:rPr lang="en-US"/>
              <a:t>/issue-archive/2014/14-mar/o24adf-2147201.html</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10</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dirty="0"/>
              <a:t>Client goes thru app mid tier (not shown)</a:t>
            </a:r>
          </a:p>
          <a:p>
            <a:endParaRPr lang="en-US" dirty="0"/>
          </a:p>
          <a:p>
            <a:pPr marL="302066" indent="-302066" hangingPunct="1">
              <a:lnSpc>
                <a:spcPct val="110000"/>
              </a:lnSpc>
              <a:buClr>
                <a:schemeClr val="accent1"/>
              </a:buClr>
              <a:buFont typeface="Arial"/>
              <a:buChar char="•"/>
            </a:pPr>
            <a:r>
              <a:rPr lang="en-US" sz="1300" dirty="0"/>
              <a:t>Data stored in standard relational tables and columns</a:t>
            </a:r>
          </a:p>
          <a:p>
            <a:pPr marL="302066" indent="-302066" hangingPunct="1">
              <a:lnSpc>
                <a:spcPct val="110000"/>
              </a:lnSpc>
              <a:buClr>
                <a:schemeClr val="accent1"/>
              </a:buClr>
              <a:buFont typeface="Arial"/>
              <a:buChar char="•"/>
            </a:pPr>
            <a:r>
              <a:rPr lang="en-US" sz="1300" dirty="0"/>
              <a:t>ORDS Developer defines SQL that satisfies named URI requests</a:t>
            </a:r>
          </a:p>
          <a:p>
            <a:pPr marL="302066" indent="-302066" hangingPunct="1">
              <a:lnSpc>
                <a:spcPct val="110000"/>
              </a:lnSpc>
              <a:buClr>
                <a:schemeClr val="accent1"/>
              </a:buClr>
              <a:buFont typeface="Arial"/>
              <a:buChar char="•"/>
            </a:pPr>
            <a:r>
              <a:rPr lang="en-US" sz="1300" dirty="0"/>
              <a:t>App Developer calls named URI over http(s) gets and posts</a:t>
            </a:r>
          </a:p>
          <a:p>
            <a:pPr marL="302066" indent="-302066" hangingPunct="1">
              <a:lnSpc>
                <a:spcPct val="110000"/>
              </a:lnSpc>
              <a:buClr>
                <a:schemeClr val="accent1"/>
              </a:buClr>
              <a:buFont typeface="Arial"/>
              <a:buChar char="•"/>
            </a:pPr>
            <a:r>
              <a:rPr lang="en-US" sz="1300" dirty="0"/>
              <a:t>ORDS maps URI to the SQL and performs data bindings</a:t>
            </a:r>
          </a:p>
          <a:p>
            <a:pPr marL="302066" indent="-302066" hangingPunct="1">
              <a:lnSpc>
                <a:spcPct val="110000"/>
              </a:lnSpc>
              <a:buClr>
                <a:schemeClr val="accent1"/>
              </a:buClr>
              <a:buFont typeface="Arial"/>
              <a:buChar char="•"/>
            </a:pPr>
            <a:r>
              <a:rPr lang="en-US" sz="1300" dirty="0"/>
              <a:t>ORDS transforms the SQL result set to JSON</a:t>
            </a:r>
          </a:p>
          <a:p>
            <a:endParaRPr lang="en-US" dirty="0"/>
          </a:p>
        </p:txBody>
      </p:sp>
      <p:sp>
        <p:nvSpPr>
          <p:cNvPr id="4" name="Slide Number Placeholder 3"/>
          <p:cNvSpPr>
            <a:spLocks noGrp="1"/>
          </p:cNvSpPr>
          <p:nvPr>
            <p:ph type="sldNum" sz="quarter" idx="10"/>
          </p:nvPr>
        </p:nvSpPr>
        <p:spPr/>
        <p:txBody>
          <a:bodyPr/>
          <a:lstStyle/>
          <a:p>
            <a:pPr>
              <a:defRPr/>
            </a:pPr>
            <a:fld id="{F2BD9D02-5004-4ED6-8EDB-D4E671BC2040}" type="slidenum">
              <a:rPr lang="en-US" smtClean="0"/>
              <a:pPr>
                <a:defRPr/>
              </a:pPr>
              <a:t>11</a:t>
            </a:fld>
            <a:endParaRPr lang="en-US"/>
          </a:p>
        </p:txBody>
      </p:sp>
    </p:spTree>
    <p:extLst>
      <p:ext uri="{BB962C8B-B14F-4D97-AF65-F5344CB8AC3E}">
        <p14:creationId xmlns:p14="http://schemas.microsoft.com/office/powerpoint/2010/main" val="839656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r>
              <a:rPr lang="en-US" dirty="0"/>
              <a:t>New</a:t>
            </a:r>
            <a:r>
              <a:rPr lang="en-US" baseline="0" dirty="0"/>
              <a:t> with </a:t>
            </a:r>
            <a:r>
              <a:rPr lang="en-US" dirty="0"/>
              <a:t>REST Data services 3.0 it does </a:t>
            </a:r>
            <a:r>
              <a:rPr lang="en-US" baseline="0" dirty="0"/>
              <a:t>not require APEX to define your REST Data services.  Oracle currently distributes “Oracle APEX Listener”, which will be renamed to Oracle REST Data Services.</a:t>
            </a:r>
          </a:p>
          <a:p>
            <a:endParaRPr lang="en-US" baseline="0" dirty="0"/>
          </a:p>
          <a:p>
            <a:pPr marL="302066" indent="-302066" hangingPunct="1">
              <a:buClr>
                <a:schemeClr val="accent1"/>
              </a:buClr>
              <a:buFont typeface="Arial"/>
              <a:buChar char="•"/>
            </a:pPr>
            <a:r>
              <a:rPr lang="en-US" sz="1300" dirty="0"/>
              <a:t>Delivered with Database 12.1.0.2</a:t>
            </a:r>
          </a:p>
          <a:p>
            <a:pPr marL="302066" indent="-302066" hangingPunct="1">
              <a:buClr>
                <a:schemeClr val="accent1"/>
              </a:buClr>
              <a:buFont typeface="Arial"/>
              <a:buChar char="•"/>
            </a:pPr>
            <a:r>
              <a:rPr lang="en-US" sz="1300" dirty="0"/>
              <a:t>Java Based plugin replacement for Apache </a:t>
            </a:r>
            <a:r>
              <a:rPr lang="en-US" sz="1300" dirty="0" err="1"/>
              <a:t>mod_plsql</a:t>
            </a:r>
            <a:endParaRPr lang="en-US" sz="1300" dirty="0"/>
          </a:p>
          <a:p>
            <a:pPr marL="302066" indent="-302066" hangingPunct="1">
              <a:buClr>
                <a:schemeClr val="accent1"/>
              </a:buClr>
              <a:buFont typeface="Arial"/>
              <a:buChar char="•"/>
            </a:pPr>
            <a:r>
              <a:rPr lang="en-US" sz="1300" dirty="0"/>
              <a:t>Formally known as Oracle APEX listener available on OTN</a:t>
            </a:r>
          </a:p>
          <a:p>
            <a:pPr marL="302066" indent="-302066" hangingPunct="1">
              <a:buClr>
                <a:schemeClr val="accent1"/>
              </a:buClr>
              <a:buFont typeface="Arial"/>
              <a:buChar char="•"/>
            </a:pPr>
            <a:r>
              <a:rPr lang="en-US" sz="1300" dirty="0"/>
              <a:t>Available today on our Database Cloud Schema Service</a:t>
            </a:r>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12</a:t>
            </a:fld>
            <a:endParaRPr lang="en-US"/>
          </a:p>
        </p:txBody>
      </p:sp>
    </p:spTree>
    <p:extLst>
      <p:ext uri="{BB962C8B-B14F-4D97-AF65-F5344CB8AC3E}">
        <p14:creationId xmlns:p14="http://schemas.microsoft.com/office/powerpoint/2010/main" val="306621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21</a:t>
            </a:fld>
            <a:endParaRPr lang="en-US"/>
          </a:p>
        </p:txBody>
      </p:sp>
    </p:spTree>
    <p:extLst>
      <p:ext uri="{BB962C8B-B14F-4D97-AF65-F5344CB8AC3E}">
        <p14:creationId xmlns:p14="http://schemas.microsoft.com/office/powerpoint/2010/main" val="423572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5600"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23</a:t>
            </a:fld>
            <a:endParaRPr lang="en-US"/>
          </a:p>
        </p:txBody>
      </p:sp>
    </p:spTree>
    <p:extLst>
      <p:ext uri="{BB962C8B-B14F-4D97-AF65-F5344CB8AC3E}">
        <p14:creationId xmlns:p14="http://schemas.microsoft.com/office/powerpoint/2010/main" val="3066210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smtClean="0"/>
              <a:pPr/>
              <a:t>11/12/2016</a:t>
            </a:fld>
            <a:endParaRPr lang="en-US" dirty="0"/>
          </a:p>
        </p:txBody>
      </p:sp>
      <p:sp>
        <p:nvSpPr>
          <p:cNvPr id="11" name="TextBox 10"/>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lang="en-US" smtClean="0"/>
              <a:pPr/>
              <a:t>‹#›</a:t>
            </a:fld>
            <a:endParaRPr lang="en-US"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grpSp>
        <p:nvGrpSpPr>
          <p:cNvPr id="7" name="Group 6"/>
          <p:cNvGrpSpPr/>
          <p:nvPr/>
        </p:nvGrpSpPr>
        <p:grpSpPr bwMode="gray">
          <a:xfrm>
            <a:off x="-215" y="0"/>
            <a:ext cx="9144431" cy="51435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398964" y="1950243"/>
            <a:ext cx="8346073" cy="1028700"/>
          </a:xfrm>
        </p:spPr>
        <p:txBody>
          <a:bodyPr anchor="b">
            <a:noAutofit/>
          </a:bodyPr>
          <a:lstStyle>
            <a:lvl1pPr algn="l">
              <a:lnSpc>
                <a:spcPct val="80000"/>
              </a:lnSpc>
              <a:defRPr sz="3600" b="0" cap="none" baseline="0"/>
            </a:lvl1pPr>
          </a:lstStyle>
          <a:p>
            <a:r>
              <a:rPr lang="en-US"/>
              <a:t>Click to edit Master title style</a:t>
            </a:r>
            <a:endParaRPr dirty="0"/>
          </a:p>
        </p:txBody>
      </p:sp>
      <p:sp>
        <p:nvSpPr>
          <p:cNvPr id="3"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smtClean="0"/>
              <a:pPr/>
              <a:t>11/12/2016</a:t>
            </a:fld>
            <a:endParaRPr lang="en-US" dirty="0"/>
          </a:p>
        </p:txBody>
      </p:sp>
      <p:sp>
        <p:nvSpPr>
          <p:cNvPr id="14" name="TextBox 13"/>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bg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p:txBody>
          <a:bodyPr>
            <a:noAutofit/>
          </a:bodyPr>
          <a:lstStyle>
            <a:lvl1pPr>
              <a:defRPr>
                <a:solidFill>
                  <a:schemeClr val="bg1">
                    <a:lumMod val="60000"/>
                    <a:lumOff val="40000"/>
                  </a:schemeClr>
                </a:solidFill>
              </a:defRPr>
            </a:lvl1pPr>
          </a:lstStyle>
          <a:p>
            <a:fld id="{C51EAA63-D034-42AE-91FA-B13B9518C7BE}" type="slidenum">
              <a:rPr lang="en-US" smtClean="0"/>
              <a:pPr/>
              <a:t>‹#›</a:t>
            </a:fld>
            <a:endParaRPr lang="en-US" dirty="0"/>
          </a:p>
        </p:txBody>
      </p:sp>
      <p:pic>
        <p:nvPicPr>
          <p:cNvPr id="15"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a:t>Click to edit Master title style</a:t>
            </a:r>
            <a:endParaRPr dirty="0"/>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4192434" y="400050"/>
            <a:ext cx="4552604" cy="4057650"/>
          </a:xfrm>
          <a:no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11/12/2016</a:t>
            </a:fld>
            <a:endParaRPr lang="en-US" dirty="0"/>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1714946" y="1371600"/>
            <a:ext cx="2606719" cy="2881084"/>
          </a:xfrm>
          <a:no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11" name="Text Placeholder 10"/>
          <p:cNvSpPr>
            <a:spLocks noGrp="1"/>
          </p:cNvSpPr>
          <p:nvPr>
            <p:ph type="body" sz="quarter" idx="14"/>
          </p:nvPr>
        </p:nvSpPr>
        <p:spPr>
          <a:xfrm>
            <a:off x="4527459" y="1371599"/>
            <a:ext cx="3827761" cy="2880360"/>
          </a:xfrm>
        </p:spPr>
        <p:txBody>
          <a:bodyPr anchor="ctr" anchorCtr="0"/>
          <a:lstStyle>
            <a:lvl1pPr>
              <a:spcBef>
                <a:spcPts val="0"/>
              </a:spcBef>
              <a:spcAft>
                <a:spcPts val="600"/>
              </a:spcAft>
              <a:buClr>
                <a:schemeClr val="bg1"/>
              </a:buClr>
              <a:defRPr b="1"/>
            </a:lvl1pPr>
            <a:lvl2pPr marL="171473">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73" indent="-171473"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398963" y="1428750"/>
            <a:ext cx="1646349" cy="2304288"/>
          </a:xfrm>
          <a:noFill/>
        </p:spPr>
        <p:txBody>
          <a:bodyPr tIns="68589">
            <a:noAutofit/>
          </a:bodyPr>
          <a:lstStyle>
            <a:lvl1pPr marL="0" indent="0" algn="ctr">
              <a:spcBef>
                <a:spcPts val="0"/>
              </a:spcBef>
              <a:buNone/>
              <a:defRPr sz="14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2399734" y="1428750"/>
            <a:ext cx="6344112" cy="1657350"/>
          </a:xfrm>
        </p:spPr>
        <p:txBody>
          <a:bodyPr anchor="t"/>
          <a:lstStyle>
            <a:lvl1pPr marL="171473" indent="-171473"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104" indent="-219104">
              <a:spcBef>
                <a:spcPts val="0"/>
              </a:spcBef>
              <a:buClr>
                <a:schemeClr val="tx1"/>
              </a:buClr>
              <a:buFont typeface="Arial" panose="020B0604020202020204" pitchFamily="34" charset="0"/>
              <a:buChar char="–"/>
              <a:defRPr sz="18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11/12/2016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398964"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3268640"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31" y="11430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
        <p:nvSpPr>
          <p:cNvPr id="8" name="Content Placeholder 2"/>
          <p:cNvSpPr>
            <a:spLocks noGrp="1"/>
          </p:cNvSpPr>
          <p:nvPr>
            <p:ph sz="half" idx="13"/>
          </p:nvPr>
        </p:nvSpPr>
        <p:spPr>
          <a:xfrm>
            <a:off x="398964" y="2857501"/>
            <a:ext cx="4058706"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4686331" y="2857501"/>
            <a:ext cx="4058705" cy="1600199"/>
          </a:xfrm>
        </p:spPr>
        <p:txBody>
          <a:bodyPr>
            <a:noAutofit/>
          </a:bodyPr>
          <a:lstStyle>
            <a:lvl1pPr>
              <a:defRPr sz="1800"/>
            </a:lvl1pPr>
            <a:lvl2pPr>
              <a:defRPr sz="15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a:t>Click to edit Master text styles</a:t>
            </a: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570458" y="1143000"/>
            <a:ext cx="3058321" cy="2057400"/>
          </a:xfrm>
        </p:spPr>
        <p:txBody>
          <a:bodyPr anchor="ctr"/>
          <a:lstStyle>
            <a:lvl1pPr algn="r">
              <a:defRPr sz="12500" b="1">
                <a:solidFill>
                  <a:schemeClr val="accent5"/>
                </a:solidFill>
              </a:defRPr>
            </a:lvl1pPr>
          </a:lstStyle>
          <a:p>
            <a:r>
              <a:rPr lang="en-US" dirty="0"/>
              <a:t>XX</a:t>
            </a:r>
          </a:p>
        </p:txBody>
      </p:sp>
      <p:sp>
        <p:nvSpPr>
          <p:cNvPr id="12" name="Text Placeholder 11"/>
          <p:cNvSpPr>
            <a:spLocks noGrp="1"/>
          </p:cNvSpPr>
          <p:nvPr>
            <p:ph type="body" sz="quarter" idx="15"/>
          </p:nvPr>
        </p:nvSpPr>
        <p:spPr>
          <a:xfrm>
            <a:off x="3943186" y="1143000"/>
            <a:ext cx="3772883" cy="2057400"/>
          </a:xfrm>
        </p:spPr>
        <p:txBody>
          <a:bodyPr anchor="ctr">
            <a:noAutofit/>
          </a:bodyPr>
          <a:lstStyle>
            <a:lvl1pPr marL="0" indent="0">
              <a:spcBef>
                <a:spcPts val="900"/>
              </a:spcBef>
              <a:buFont typeface="Arial" panose="020B0604020202020204" pitchFamily="34" charset="0"/>
              <a:buNone/>
              <a:defRPr sz="2100"/>
            </a:lvl1pPr>
            <a:lvl2pPr marL="128605" indent="-128605">
              <a:spcBef>
                <a:spcPts val="900"/>
              </a:spcBef>
              <a:buFont typeface="Arial" panose="020B0604020202020204" pitchFamily="34" charset="0"/>
              <a:buChar char="•"/>
              <a:defRPr sz="1500"/>
            </a:lvl2pPr>
            <a:lvl3pPr marL="128605" indent="-128605">
              <a:spcBef>
                <a:spcPts val="900"/>
              </a:spcBef>
              <a:buFont typeface="Arial" panose="020B0604020202020204" pitchFamily="34" charset="0"/>
              <a:buChar char="•"/>
              <a:defRPr sz="1500"/>
            </a:lvl3pPr>
            <a:lvl4pPr marL="128605" indent="-128605">
              <a:spcBef>
                <a:spcPts val="900"/>
              </a:spcBef>
              <a:buFont typeface="Arial" panose="020B0604020202020204" pitchFamily="34" charset="0"/>
              <a:buChar char="•"/>
              <a:defRPr sz="1500"/>
            </a:lvl4pPr>
            <a:lvl5pPr marL="128605" indent="-128605">
              <a:spcBef>
                <a:spcPts val="900"/>
              </a:spcBef>
              <a:buFont typeface="Arial" panose="020B0604020202020204" pitchFamily="34" charset="0"/>
              <a:buChar char="•"/>
              <a:defRPr sz="1500"/>
            </a:lvl5pPr>
            <a:lvl6pPr marL="128605" indent="-128605">
              <a:spcBef>
                <a:spcPts val="900"/>
              </a:spcBef>
              <a:buFont typeface="Arial" panose="020B0604020202020204" pitchFamily="34" charset="0"/>
              <a:buChar char="•"/>
              <a:defRPr sz="1500"/>
            </a:lvl6pPr>
            <a:lvl7pPr marL="128605" indent="-128605">
              <a:spcBef>
                <a:spcPts val="900"/>
              </a:spcBef>
              <a:buFont typeface="Arial" panose="020B0604020202020204" pitchFamily="34" charset="0"/>
              <a:buChar char="•"/>
              <a:defRPr sz="1500"/>
            </a:lvl7pPr>
            <a:lvl8pPr marL="128605" indent="-128605">
              <a:spcBef>
                <a:spcPts val="900"/>
              </a:spcBef>
              <a:buFont typeface="Arial" panose="020B0604020202020204" pitchFamily="34" charset="0"/>
              <a:buChar char="•"/>
              <a:defRPr sz="1500"/>
            </a:lvl8pPr>
            <a:lvl9pPr marL="128605" indent="-128605">
              <a:spcBef>
                <a:spcPts val="900"/>
              </a:spcBef>
              <a:buFont typeface="Arial" panose="020B0604020202020204" pitchFamily="34" charset="0"/>
              <a:buChar char="•"/>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11/12/2016</a:t>
            </a:fld>
            <a:endParaRPr dirty="0"/>
          </a:p>
        </p:txBody>
      </p:sp>
      <p:sp>
        <p:nvSpPr>
          <p:cNvPr id="11" name="TextBox 10"/>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8459212" y="5200650"/>
            <a:ext cx="286320" cy="137160"/>
          </a:xfrm>
        </p:spPr>
        <p:txBody>
          <a:bodyPr/>
          <a:lstStyle/>
          <a:p>
            <a:fld id="{C51EAA63-D034-42AE-91FA-B13B9518C7BE}" type="slidenum">
              <a:rPr/>
              <a:pPr/>
              <a:t>‹#›</a:t>
            </a:fld>
            <a:endParaRPr dirty="0"/>
          </a:p>
        </p:txBody>
      </p:sp>
      <p:pic>
        <p:nvPicPr>
          <p:cNvPr id="9"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46" indent="0">
              <a:buNone/>
              <a:defRPr sz="1500" b="1"/>
            </a:lvl2pPr>
            <a:lvl3pPr marL="685891" indent="0">
              <a:buNone/>
              <a:defRPr sz="1400" b="1"/>
            </a:lvl3pPr>
            <a:lvl4pPr marL="1028837" indent="0">
              <a:buNone/>
              <a:defRPr sz="1200" b="1"/>
            </a:lvl4pPr>
            <a:lvl5pPr marL="1371783" indent="0">
              <a:buNone/>
              <a:defRPr sz="1200" b="1"/>
            </a:lvl5pPr>
            <a:lvl6pPr marL="1714729" indent="0">
              <a:buNone/>
              <a:defRPr sz="1200" b="1"/>
            </a:lvl6pPr>
            <a:lvl7pPr marL="2057674" indent="0">
              <a:buNone/>
              <a:defRPr sz="1200" b="1"/>
            </a:lvl7pPr>
            <a:lvl8pPr marL="2400620" indent="0">
              <a:buNone/>
              <a:defRPr sz="1200" b="1"/>
            </a:lvl8pPr>
            <a:lvl9pPr marL="274356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11/12/2016</a:t>
            </a:fld>
            <a:endParaRPr dirty="0"/>
          </a:p>
        </p:txBody>
      </p:sp>
      <p:sp>
        <p:nvSpPr>
          <p:cNvPr id="8" name="Footer Placeholder 7"/>
          <p:cNvSpPr>
            <a:spLocks noGrp="1"/>
          </p:cNvSpPr>
          <p:nvPr>
            <p:ph type="ftr" sz="quarter" idx="11"/>
          </p:nvPr>
        </p:nvSpPr>
        <p:spPr/>
        <p:txBody>
          <a:bodyPr>
            <a:noAutofit/>
          </a:bodyPr>
          <a:lstStyle/>
          <a:p>
            <a:r>
              <a:rPr dirty="0"/>
              <a:t>Oracle Confidential – Internal/Restricted/Highly Restricted</a:t>
            </a:r>
          </a:p>
        </p:txBody>
      </p:sp>
      <p:sp>
        <p:nvSpPr>
          <p:cNvPr id="9" name="Slide Number Placeholder 8"/>
          <p:cNvSpPr>
            <a:spLocks noGrp="1"/>
          </p:cNvSpPr>
          <p:nvPr>
            <p:ph type="sldNum" sz="quarter" idx="12"/>
          </p:nvPr>
        </p:nvSpPr>
        <p:spPr/>
        <p:txBody>
          <a:bodyPr>
            <a:noAutofit/>
          </a:bodyPr>
          <a:lstStyle/>
          <a:p>
            <a:fld id="{C51EAA63-D034-42AE-91FA-B13B9518C7BE}" type="slidenum">
              <a:rPr/>
              <a:pPr/>
              <a:t>‹#›</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smtClean="0"/>
              <a:pPr/>
              <a:t>11/12/2016</a:t>
            </a:fld>
            <a:endParaRPr lang="en-US" dirty="0"/>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smtClean="0"/>
              <a:pPr/>
              <a:t>11/12/2016</a:t>
            </a:fld>
            <a:endParaRPr lang="en-US" dirty="0"/>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11/12/2016</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398850" y="1143000"/>
            <a:ext cx="5693623" cy="3314700"/>
          </a:xfrm>
        </p:spPr>
        <p:txBody>
          <a:bodyPr>
            <a:noAutofit/>
          </a:bodyPr>
          <a:lstStyle>
            <a:lvl1pPr>
              <a:defRPr sz="2100"/>
            </a:lvl1pPr>
            <a:lvl2pPr>
              <a:defRPr sz="1800"/>
            </a:lvl2pPr>
            <a:lvl3pPr>
              <a:defRPr sz="1500"/>
            </a:lvl3pPr>
            <a:lvl4pPr>
              <a:defRPr sz="14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84681" y="1143001"/>
            <a:ext cx="2160356"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11/12/2016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398964" y="1143000"/>
            <a:ext cx="4573190" cy="3312544"/>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5257979" y="1143000"/>
            <a:ext cx="3487059" cy="3314700"/>
          </a:xfrm>
        </p:spPr>
        <p:txBody>
          <a:bodyPr>
            <a:noAutofit/>
          </a:bodyPr>
          <a:lstStyle>
            <a:lvl1pPr marL="0" indent="0">
              <a:buNone/>
              <a:defRPr sz="15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11/12/2016</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398963" y="1143000"/>
            <a:ext cx="4060994" cy="2606040"/>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3"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686329" y="1143000"/>
            <a:ext cx="4060994" cy="2606040"/>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398964" y="1143000"/>
            <a:ext cx="2606719" cy="2286000"/>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4" name="Text Placeholder 3"/>
          <p:cNvSpPr>
            <a:spLocks noGrp="1"/>
          </p:cNvSpPr>
          <p:nvPr>
            <p:ph type="body" sz="half" idx="2"/>
          </p:nvPr>
        </p:nvSpPr>
        <p:spPr>
          <a:xfrm>
            <a:off x="398963"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3268640" y="1143000"/>
            <a:ext cx="2606719" cy="2286000"/>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10" name="Text Placeholder 3"/>
          <p:cNvSpPr>
            <a:spLocks noGrp="1"/>
          </p:cNvSpPr>
          <p:nvPr>
            <p:ph type="body" sz="half" idx="14"/>
          </p:nvPr>
        </p:nvSpPr>
        <p:spPr>
          <a:xfrm>
            <a:off x="3268640"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6138317" y="1143000"/>
            <a:ext cx="2606719" cy="2286000"/>
          </a:xfrm>
          <a:solidFill>
            <a:schemeClr val="bg2"/>
          </a:solidFill>
        </p:spPr>
        <p:txBody>
          <a:bodyPr tIns="137178">
            <a:noAutofit/>
          </a:bodyPr>
          <a:lstStyle>
            <a:lvl1pPr marL="0" indent="0" algn="ctr">
              <a:buNone/>
              <a:defRPr sz="18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14" name="Text Placeholder 3"/>
          <p:cNvSpPr>
            <a:spLocks noGrp="1"/>
          </p:cNvSpPr>
          <p:nvPr>
            <p:ph type="body" sz="half" idx="16"/>
          </p:nvPr>
        </p:nvSpPr>
        <p:spPr>
          <a:xfrm>
            <a:off x="6138317" y="3526047"/>
            <a:ext cx="2606719" cy="931653"/>
          </a:xfrm>
        </p:spPr>
        <p:txBody>
          <a:bodyPr>
            <a:noAutofit/>
          </a:bodyPr>
          <a:lstStyle>
            <a:lvl1pPr marL="0" indent="0">
              <a:buNone/>
              <a:defRPr sz="1400"/>
            </a:lvl1pPr>
            <a:lvl2pPr marL="342946" indent="0">
              <a:buNone/>
              <a:defRPr sz="900"/>
            </a:lvl2pPr>
            <a:lvl3pPr marL="685891" indent="0">
              <a:buNone/>
              <a:defRPr sz="800"/>
            </a:lvl3pPr>
            <a:lvl4pPr marL="1028837" indent="0">
              <a:buNone/>
              <a:defRPr sz="700"/>
            </a:lvl4pPr>
            <a:lvl5pPr marL="1371783" indent="0">
              <a:buNone/>
              <a:defRPr sz="700"/>
            </a:lvl5pPr>
            <a:lvl6pPr marL="1714729" indent="0">
              <a:buNone/>
              <a:defRPr sz="700"/>
            </a:lvl6pPr>
            <a:lvl7pPr marL="2057674" indent="0">
              <a:buNone/>
              <a:defRPr sz="700"/>
            </a:lvl7pPr>
            <a:lvl8pPr marL="2400620" indent="0">
              <a:buNone/>
              <a:defRPr sz="700"/>
            </a:lvl8pPr>
            <a:lvl9pPr marL="2743566" indent="0">
              <a:buNone/>
              <a:defRPr sz="7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03" y="1142120"/>
            <a:ext cx="4872793" cy="3425567"/>
          </a:xfrm>
          <a:prstGeom prst="rect">
            <a:avLst/>
          </a:prstGeom>
        </p:spPr>
      </p:pic>
      <p:sp>
        <p:nvSpPr>
          <p:cNvPr id="9" name="Picture Placeholder 2"/>
          <p:cNvSpPr>
            <a:spLocks noGrp="1"/>
          </p:cNvSpPr>
          <p:nvPr>
            <p:ph type="pic" idx="13"/>
          </p:nvPr>
        </p:nvSpPr>
        <p:spPr bwMode="gray">
          <a:xfrm>
            <a:off x="3400119" y="1387673"/>
            <a:ext cx="3936041" cy="2977158"/>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pic>
        <p:nvPicPr>
          <p:cNvPr id="12" name="Picture 11"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7893" y="1371600"/>
            <a:ext cx="1381016" cy="2915354"/>
          </a:xfrm>
          <a:prstGeom prst="rect">
            <a:avLst/>
          </a:prstGeom>
        </p:spPr>
      </p:pic>
      <p:sp>
        <p:nvSpPr>
          <p:cNvPr id="13" name="Picture Placeholder 2"/>
          <p:cNvSpPr>
            <a:spLocks noGrp="1"/>
          </p:cNvSpPr>
          <p:nvPr>
            <p:ph type="pic" idx="1"/>
          </p:nvPr>
        </p:nvSpPr>
        <p:spPr bwMode="gray">
          <a:xfrm>
            <a:off x="1416889" y="1779498"/>
            <a:ext cx="1214182" cy="2125980"/>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398963" y="304800"/>
            <a:ext cx="4390263" cy="666750"/>
          </a:xfrm>
        </p:spPr>
        <p:txBody>
          <a:bodyPr anchor="b">
            <a:noAutofit/>
          </a:bodyPr>
          <a:lstStyle>
            <a:lvl1pPr algn="l">
              <a:defRPr sz="27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71383" y="1428751"/>
            <a:ext cx="1381016"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r="7518"/>
          <a:stretch/>
        </p:blipFill>
        <p:spPr>
          <a:xfrm rot="5400000">
            <a:off x="4312993" y="834729"/>
            <a:ext cx="4505285" cy="3426460"/>
          </a:xfrm>
          <a:prstGeom prst="rect">
            <a:avLst/>
          </a:prstGeom>
        </p:spPr>
      </p:pic>
      <p:sp>
        <p:nvSpPr>
          <p:cNvPr id="9" name="Picture Placeholder 2"/>
          <p:cNvSpPr>
            <a:spLocks noGrp="1"/>
          </p:cNvSpPr>
          <p:nvPr>
            <p:ph type="pic" idx="13"/>
          </p:nvPr>
        </p:nvSpPr>
        <p:spPr bwMode="gray">
          <a:xfrm>
            <a:off x="5062073" y="759858"/>
            <a:ext cx="2972377" cy="3939261"/>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sp>
        <p:nvSpPr>
          <p:cNvPr id="2" name="Title 1"/>
          <p:cNvSpPr>
            <a:spLocks noGrp="1"/>
          </p:cNvSpPr>
          <p:nvPr>
            <p:ph type="ctrTitle"/>
          </p:nvPr>
        </p:nvSpPr>
        <p:spPr>
          <a:xfrm>
            <a:off x="398964" y="554832"/>
            <a:ext cx="6573962"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smtClean="0"/>
              <a:pPr/>
              <a:t>11/12/2016</a:t>
            </a:fld>
            <a:endParaRPr lang="en-US" dirty="0"/>
          </a:p>
        </p:txBody>
      </p:sp>
      <p:sp>
        <p:nvSpPr>
          <p:cNvPr id="11" name="TextBox 10"/>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DC1C5"/>
                </a:solidFill>
              </a:defRPr>
            </a:lvl1pPr>
          </a:lstStyle>
          <a:p>
            <a:fld id="{C51EAA63-D034-42AE-91FA-B13B9518C7BE}" type="slidenum">
              <a:rPr lang="en-US" smtClean="0"/>
              <a:pPr/>
              <a:t>‹#›</a:t>
            </a:fld>
            <a:endParaRPr lang="en-US" dirty="0"/>
          </a:p>
        </p:txBody>
      </p:sp>
      <p:pic>
        <p:nvPicPr>
          <p:cNvPr id="12"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4088" y="1188125"/>
            <a:ext cx="4373114" cy="3082196"/>
          </a:xfrm>
          <a:prstGeom prst="rect">
            <a:avLst/>
          </a:prstGeom>
        </p:spPr>
      </p:pic>
      <p:sp>
        <p:nvSpPr>
          <p:cNvPr id="16" name="Picture Placeholder 2"/>
          <p:cNvSpPr>
            <a:spLocks noGrp="1"/>
          </p:cNvSpPr>
          <p:nvPr>
            <p:ph type="pic" idx="13"/>
          </p:nvPr>
        </p:nvSpPr>
        <p:spPr bwMode="gray">
          <a:xfrm>
            <a:off x="3400119" y="1478757"/>
            <a:ext cx="3936041" cy="2493169"/>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1319" y="1485900"/>
            <a:ext cx="1408305" cy="2726214"/>
          </a:xfrm>
          <a:prstGeom prst="rect">
            <a:avLst/>
          </a:prstGeom>
        </p:spPr>
      </p:pic>
      <p:sp>
        <p:nvSpPr>
          <p:cNvPr id="18" name="Picture Placeholder 2"/>
          <p:cNvSpPr>
            <a:spLocks noGrp="1"/>
          </p:cNvSpPr>
          <p:nvPr>
            <p:ph type="pic" idx="1"/>
          </p:nvPr>
        </p:nvSpPr>
        <p:spPr bwMode="gray">
          <a:xfrm>
            <a:off x="1414222" y="1772354"/>
            <a:ext cx="1223995" cy="2170996"/>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398962" y="304800"/>
            <a:ext cx="4390263" cy="666750"/>
          </a:xfrm>
        </p:spPr>
        <p:txBody>
          <a:bodyPr anchor="b">
            <a:noAutofit/>
          </a:bodyPr>
          <a:lstStyle>
            <a:lvl1pPr algn="l">
              <a:defRPr sz="27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smtClean="0"/>
              <a:pPr/>
              <a:t>11/12/2016</a:t>
            </a:fld>
            <a:endParaRPr lang="en-US" dirty="0"/>
          </a:p>
        </p:txBody>
      </p:sp>
      <p:sp>
        <p:nvSpPr>
          <p:cNvPr id="6" name="Footer Placeholder 5"/>
          <p:cNvSpPr>
            <a:spLocks noGrp="1"/>
          </p:cNvSpPr>
          <p:nvPr>
            <p:ph type="ftr" sz="quarter" idx="11"/>
          </p:nvPr>
        </p:nvSpPr>
        <p:spPr/>
        <p:txBody>
          <a:body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a:t>
            </a:fld>
            <a:endParaRPr lang="en-US" dirty="0"/>
          </a:p>
        </p:txBody>
      </p:sp>
      <p:pic>
        <p:nvPicPr>
          <p:cNvPr id="13" name="Picture 12"/>
          <p:cNvPicPr>
            <a:picLocks noChangeAspect="1"/>
          </p:cNvPicPr>
          <p:nvPr/>
        </p:nvPicPr>
        <p:blipFill rotWithShape="1">
          <a:blip r:embed="rId2" cstate="screen">
            <a:extLst>
              <a:ext uri="{28A0092B-C50C-407E-A947-70E740481C1C}">
                <a14:useLocalDpi xmlns:a14="http://schemas.microsoft.com/office/drawing/2010/main" val="0"/>
              </a:ext>
            </a:extLst>
          </a:blip>
          <a:srcRect r="3674"/>
          <a:stretch/>
        </p:blipFill>
        <p:spPr>
          <a:xfrm rot="5400000">
            <a:off x="4347412" y="943662"/>
            <a:ext cx="4451603" cy="3259894"/>
          </a:xfrm>
          <a:prstGeom prst="rect">
            <a:avLst/>
          </a:prstGeom>
        </p:spPr>
      </p:pic>
      <p:sp>
        <p:nvSpPr>
          <p:cNvPr id="11" name="Picture Placeholder 2"/>
          <p:cNvSpPr>
            <a:spLocks noGrp="1"/>
          </p:cNvSpPr>
          <p:nvPr>
            <p:ph type="pic" idx="13"/>
          </p:nvPr>
        </p:nvSpPr>
        <p:spPr bwMode="gray">
          <a:xfrm>
            <a:off x="5266315" y="578643"/>
            <a:ext cx="2615293" cy="4150519"/>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955" y="1514475"/>
            <a:ext cx="1408305" cy="2726214"/>
          </a:xfrm>
          <a:prstGeom prst="rect">
            <a:avLst/>
          </a:prstGeom>
        </p:spPr>
      </p:pic>
      <p:sp>
        <p:nvSpPr>
          <p:cNvPr id="18" name="Picture Placeholder 2"/>
          <p:cNvSpPr>
            <a:spLocks noGrp="1"/>
          </p:cNvSpPr>
          <p:nvPr>
            <p:ph type="pic" idx="14"/>
          </p:nvPr>
        </p:nvSpPr>
        <p:spPr bwMode="gray">
          <a:xfrm>
            <a:off x="3067525" y="1800929"/>
            <a:ext cx="1214182" cy="2170996"/>
          </a:xfrm>
          <a:solidFill>
            <a:schemeClr val="bg2"/>
          </a:solidFill>
          <a:ln w="12700">
            <a:solidFill>
              <a:schemeClr val="bg2"/>
            </a:solidFill>
          </a:ln>
        </p:spPr>
        <p:txBody>
          <a:bodyPr tIns="137178">
            <a:noAutofit/>
          </a:bodyPr>
          <a:lstStyle>
            <a:lvl1pPr marL="0" indent="0" algn="ctr">
              <a:buNone/>
              <a:defRPr sz="1500"/>
            </a:lvl1pPr>
            <a:lvl2pPr marL="342946" indent="0">
              <a:buNone/>
              <a:defRPr sz="2100"/>
            </a:lvl2pPr>
            <a:lvl3pPr marL="685891" indent="0">
              <a:buNone/>
              <a:defRPr sz="1800"/>
            </a:lvl3pPr>
            <a:lvl4pPr marL="1028837" indent="0">
              <a:buNone/>
              <a:defRPr sz="1500"/>
            </a:lvl4pPr>
            <a:lvl5pPr marL="1371783" indent="0">
              <a:buNone/>
              <a:defRPr sz="1500"/>
            </a:lvl5pPr>
            <a:lvl6pPr marL="1714729" indent="0">
              <a:buNone/>
              <a:defRPr sz="1500"/>
            </a:lvl6pPr>
            <a:lvl7pPr marL="2057674" indent="0">
              <a:buNone/>
              <a:defRPr sz="1500"/>
            </a:lvl7pPr>
            <a:lvl8pPr marL="2400620" indent="0">
              <a:buNone/>
              <a:defRPr sz="1500"/>
            </a:lvl8pPr>
            <a:lvl9pPr marL="2743566" indent="0">
              <a:buNone/>
              <a:defRPr sz="15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9144000" cy="51435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grpSp>
        <p:nvGrpSpPr>
          <p:cNvPr id="2" name="Group 1"/>
          <p:cNvGrpSpPr/>
          <p:nvPr/>
        </p:nvGrpSpPr>
        <p:grpSpPr>
          <a:xfrm>
            <a:off x="-215" y="0"/>
            <a:ext cx="9144431" cy="51435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570458" y="457200"/>
            <a:ext cx="3429893" cy="1533525"/>
          </a:xfrm>
        </p:spPr>
        <p:txBody>
          <a:bodyPr/>
          <a:lstStyle>
            <a:lvl1pPr>
              <a:defRPr sz="10400" b="1"/>
            </a:lvl1pPr>
          </a:lstStyle>
          <a:p>
            <a:r>
              <a:rPr lang="en-US" dirty="0"/>
              <a:t>XX</a:t>
            </a:r>
          </a:p>
        </p:txBody>
      </p:sp>
      <p:sp>
        <p:nvSpPr>
          <p:cNvPr id="22" name="Text Placeholder 12"/>
          <p:cNvSpPr>
            <a:spLocks noGrp="1"/>
          </p:cNvSpPr>
          <p:nvPr>
            <p:ph type="body" sz="quarter" idx="13" hasCustomPrompt="1"/>
          </p:nvPr>
        </p:nvSpPr>
        <p:spPr>
          <a:xfrm>
            <a:off x="570458" y="2000249"/>
            <a:ext cx="342989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smtClean="0"/>
              <a:pPr/>
              <a:t>11/12/2016</a:t>
            </a:fld>
            <a:endParaRPr lang="en-US" dirty="0"/>
          </a:p>
        </p:txBody>
      </p:sp>
      <p:sp>
        <p:nvSpPr>
          <p:cNvPr id="14" name="TextBox 13"/>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bg1">
                    <a:lumMod val="60000"/>
                    <a:lumOff val="40000"/>
                  </a:schemeClr>
                </a:solidFill>
              </a:rPr>
              <a:t>Copyright © 2014 Oracle and/or its affiliates. All rights reserved.  |</a:t>
            </a: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lang="en-US" smtClean="0"/>
              <a:pPr/>
              <a:t>‹#›</a:t>
            </a:fld>
            <a:endParaRPr lang="en-US" dirty="0"/>
          </a:p>
        </p:txBody>
      </p:sp>
      <p:pic>
        <p:nvPicPr>
          <p:cNvPr id="15"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dirty="0">
                <a:latin typeface="+mj-lt"/>
              </a:rPr>
              <a:t>Safe Harbor</a:t>
            </a:r>
            <a:r>
              <a:rPr sz="2400" baseline="0" dirty="0">
                <a:latin typeface="+mj-lt"/>
              </a:rPr>
              <a:t> Statement</a:t>
            </a:r>
            <a:endParaRPr sz="2400" dirty="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smtClean="0"/>
              <a:pPr/>
              <a:t>11/12/2016</a:t>
            </a:fld>
            <a:endParaRPr lang="en-US" dirty="0"/>
          </a:p>
        </p:txBody>
      </p:sp>
      <p:sp>
        <p:nvSpPr>
          <p:cNvPr id="3" name="Footer Placeholder 2"/>
          <p:cNvSpPr>
            <a:spLocks noGrp="1"/>
          </p:cNvSpPr>
          <p:nvPr>
            <p:ph type="ftr" sz="quarter" idx="11"/>
          </p:nvPr>
        </p:nvSpPr>
        <p:spPr/>
        <p:txBody>
          <a:bodyPr>
            <a:noAutofit/>
          </a:bodyPr>
          <a:lstStyle/>
          <a:p>
            <a:r>
              <a:rPr lang="en-US"/>
              <a:t>Oracle Confidential – Internal/Restricted/Highly Restricted</a:t>
            </a:r>
            <a:endParaRPr lang="en-US" dirty="0"/>
          </a:p>
        </p:txBody>
      </p:sp>
      <p:sp>
        <p:nvSpPr>
          <p:cNvPr id="4" name="Slide Number Placeholder 3"/>
          <p:cNvSpPr>
            <a:spLocks noGrp="1"/>
          </p:cNvSpPr>
          <p:nvPr>
            <p:ph type="sldNum" sz="quarter" idx="12"/>
          </p:nvPr>
        </p:nvSpPr>
        <p:spPr/>
        <p:txBody>
          <a:bodyPr>
            <a:noAutofit/>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dirty="0">
                <a:latin typeface="+mj-lt"/>
              </a:rPr>
              <a:t>Safe Harbor</a:t>
            </a:r>
            <a:r>
              <a:rPr sz="2400" baseline="0" dirty="0">
                <a:latin typeface="+mj-lt"/>
              </a:rPr>
              <a:t> Statement</a:t>
            </a:r>
            <a:endParaRPr sz="2400" dirty="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smtClean="0"/>
              <a:pPr/>
              <a:t>11/12/2016</a:t>
            </a:fld>
            <a:endParaRPr lang="en-US" dirty="0"/>
          </a:p>
        </p:txBody>
      </p:sp>
      <p:sp>
        <p:nvSpPr>
          <p:cNvPr id="3" name="Footer Placeholder 2"/>
          <p:cNvSpPr>
            <a:spLocks noGrp="1"/>
          </p:cNvSpPr>
          <p:nvPr>
            <p:ph type="ftr" sz="quarter" idx="11"/>
          </p:nvPr>
        </p:nvSpPr>
        <p:spPr/>
        <p:txBody>
          <a:bodyPr>
            <a:noAutofit/>
          </a:bodyPr>
          <a:lstStyle/>
          <a:p>
            <a:r>
              <a:rPr lang="en-US"/>
              <a:t>Oracle Confidential – Internal/Restricted/Highly Restricted</a:t>
            </a:r>
            <a:endParaRPr lang="en-US" dirty="0"/>
          </a:p>
        </p:txBody>
      </p:sp>
      <p:sp>
        <p:nvSpPr>
          <p:cNvPr id="4" name="Slide Number Placeholder 3"/>
          <p:cNvSpPr>
            <a:spLocks noGrp="1"/>
          </p:cNvSpPr>
          <p:nvPr>
            <p:ph type="sldNum" sz="quarter" idx="12"/>
          </p:nvPr>
        </p:nvSpPr>
        <p:spPr/>
        <p:txBody>
          <a:bodyPr>
            <a:noAutofit/>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smtClean="0"/>
              <a:pPr/>
              <a:t>11/12/2016</a:t>
            </a:fld>
            <a:endParaRPr lang="en-US" dirty="0"/>
          </a:p>
        </p:txBody>
      </p:sp>
      <p:sp>
        <p:nvSpPr>
          <p:cNvPr id="3" name="Footer Placeholder 2"/>
          <p:cNvSpPr>
            <a:spLocks noGrp="1"/>
          </p:cNvSpPr>
          <p:nvPr>
            <p:ph type="ftr" sz="quarter" idx="11"/>
          </p:nvPr>
        </p:nvSpPr>
        <p:spPr/>
        <p:txBody>
          <a:bodyPr/>
          <a:lstStyle/>
          <a:p>
            <a:r>
              <a:rPr lang="en-US"/>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a:t>
            </a:fld>
            <a:endParaRPr lang="en-US" dirty="0"/>
          </a:p>
        </p:txBody>
      </p:sp>
      <p:pic>
        <p:nvPicPr>
          <p:cNvPr id="8" name="Picture 7" descr="&quot;Hardware and Software Engineered to work together&quot; tagline in red and black"/>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6196" y="1735075"/>
            <a:ext cx="4911607" cy="1374254"/>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grpSp>
        <p:nvGrpSpPr>
          <p:cNvPr id="3" name="Group 2"/>
          <p:cNvGrpSpPr/>
          <p:nvPr/>
        </p:nvGrpSpPr>
        <p:grpSpPr>
          <a:xfrm>
            <a:off x="-215" y="0"/>
            <a:ext cx="9144431" cy="51435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398467" y="1143001"/>
            <a:ext cx="8347065" cy="33147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11/12/2016</a:t>
            </a:fld>
            <a:endParaRPr lang="en-US"/>
          </a:p>
        </p:txBody>
      </p:sp>
      <p:sp>
        <p:nvSpPr>
          <p:cNvPr id="5" name="Footer Placeholder 4"/>
          <p:cNvSpPr>
            <a:spLocks noGrp="1"/>
          </p:cNvSpPr>
          <p:nvPr>
            <p:ph type="ftr" sz="quarter" idx="11"/>
          </p:nvPr>
        </p:nvSpPr>
        <p:spPr/>
        <p:txBody>
          <a:bodyPr>
            <a:noAutofit/>
          </a:bodyPr>
          <a:lstStyle/>
          <a:p>
            <a:endParaRPr lang="en-US"/>
          </a:p>
        </p:txBody>
      </p:sp>
      <p:sp>
        <p:nvSpPr>
          <p:cNvPr id="6" name="Slide Number Placeholder 5"/>
          <p:cNvSpPr>
            <a:spLocks noGrp="1"/>
          </p:cNvSpPr>
          <p:nvPr>
            <p:ph type="sldNum" sz="quarter" idx="12"/>
          </p:nvPr>
        </p:nvSpPr>
        <p:spPr/>
        <p:txBody>
          <a:bodyPr>
            <a:noAutofit/>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11/12/2016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804347" y="245538"/>
            <a:ext cx="8229586" cy="406395"/>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804347" y="1522101"/>
            <a:ext cx="8229600" cy="306260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804347" y="648216"/>
            <a:ext cx="8229600" cy="304800"/>
          </a:xfrm>
        </p:spPr>
        <p:txBody>
          <a:bodyPr>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65841314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sp>
        <p:nvSpPr>
          <p:cNvPr id="2" name="Title 1"/>
          <p:cNvSpPr>
            <a:spLocks noGrp="1"/>
          </p:cNvSpPr>
          <p:nvPr>
            <p:ph type="ctrTitle"/>
          </p:nvPr>
        </p:nvSpPr>
        <p:spPr>
          <a:xfrm>
            <a:off x="398964" y="554832"/>
            <a:ext cx="6573962"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11/12/2016</a:t>
            </a:fld>
            <a:endParaRPr lang="en-US" dirty="0"/>
          </a:p>
        </p:txBody>
      </p:sp>
      <p:sp>
        <p:nvSpPr>
          <p:cNvPr id="11" name="TextBox 10"/>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CC0C4"/>
                </a:solidFill>
              </a:defRPr>
            </a:lvl1pPr>
          </a:lstStyle>
          <a:p>
            <a:fld id="{C51EAA63-D034-42AE-91FA-B13B9518C7BE}" type="slidenum">
              <a:rPr lang="en-US" smtClean="0"/>
              <a:pPr/>
              <a:t>‹#›</a:t>
            </a:fld>
            <a:endParaRPr lang="en-US" dirty="0"/>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sp>
        <p:nvSpPr>
          <p:cNvPr id="2" name="Title 1"/>
          <p:cNvSpPr>
            <a:spLocks noGrp="1"/>
          </p:cNvSpPr>
          <p:nvPr>
            <p:ph type="ctrTitle"/>
          </p:nvPr>
        </p:nvSpPr>
        <p:spPr>
          <a:xfrm>
            <a:off x="398964" y="554832"/>
            <a:ext cx="6573962"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smtClean="0"/>
              <a:pPr/>
              <a:t>11/12/2016</a:t>
            </a:fld>
            <a:endParaRPr lang="en-US" dirty="0"/>
          </a:p>
        </p:txBody>
      </p:sp>
      <p:sp>
        <p:nvSpPr>
          <p:cNvPr id="11" name="TextBox 10"/>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a:xfrm>
            <a:off x="8459212" y="5200650"/>
            <a:ext cx="286320" cy="137160"/>
          </a:xfrm>
        </p:spPr>
        <p:txBody>
          <a:bodyPr/>
          <a:lstStyle>
            <a:lvl1pPr>
              <a:defRPr>
                <a:solidFill>
                  <a:srgbClr val="BCC0C4"/>
                </a:solidFill>
              </a:defRPr>
            </a:lvl1pPr>
          </a:lstStyle>
          <a:p>
            <a:fld id="{C51EAA63-D034-42AE-91FA-B13B9518C7BE}" type="slidenum">
              <a:rPr lang="en-US" smtClean="0"/>
              <a:pPr/>
              <a:t>‹#›</a:t>
            </a:fld>
            <a:endParaRPr lang="en-US" dirty="0"/>
          </a:p>
        </p:txBody>
      </p:sp>
      <p:sp>
        <p:nvSpPr>
          <p:cNvPr id="12" name="Rectangle 11"/>
          <p:cNvSpPr/>
          <p:nvPr/>
        </p:nvSpPr>
        <p:spPr bwMode="white">
          <a:xfrm>
            <a:off x="7373079" y="0"/>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p>
        </p:txBody>
      </p:sp>
      <p:sp>
        <p:nvSpPr>
          <p:cNvPr id="21" name="Text Placeholder 12"/>
          <p:cNvSpPr>
            <a:spLocks noGrp="1"/>
          </p:cNvSpPr>
          <p:nvPr>
            <p:ph type="body" sz="quarter" idx="15" hasCustomPrompt="1"/>
          </p:nvPr>
        </p:nvSpPr>
        <p:spPr>
          <a:xfrm>
            <a:off x="7430244" y="171450"/>
            <a:ext cx="1257628" cy="171450"/>
          </a:xfrm>
        </p:spPr>
        <p:txBody>
          <a:bodyPr anchor="b">
            <a:normAutofit/>
          </a:bodyPr>
          <a:lstStyle>
            <a:lvl1pPr marL="1191" indent="0" algn="ctr">
              <a:spcBef>
                <a:spcPts val="0"/>
              </a:spcBef>
              <a:buFontTx/>
              <a:buNone/>
              <a:defRPr sz="11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pic>
        <p:nvPicPr>
          <p:cNvPr id="14"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
        <p:nvSpPr>
          <p:cNvPr id="15" name="Rectangle 14"/>
          <p:cNvSpPr/>
          <p:nvPr/>
        </p:nvSpPr>
        <p:spPr>
          <a:xfrm>
            <a:off x="7369502" y="4057487"/>
            <a:ext cx="1371957" cy="637794"/>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398467" y="1143001"/>
            <a:ext cx="8347065"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11/12/2016</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3" name="Content Placeholder 2"/>
          <p:cNvSpPr>
            <a:spLocks noGrp="1"/>
          </p:cNvSpPr>
          <p:nvPr>
            <p:ph idx="1"/>
          </p:nvPr>
        </p:nvSpPr>
        <p:spPr>
          <a:xfrm>
            <a:off x="398467" y="1485900"/>
            <a:ext cx="8347065"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smtClean="0"/>
              <a:pPr/>
              <a:t>11/12/2016</a:t>
            </a:fld>
            <a:endParaRPr lang="en-US" dirty="0"/>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smtClean="0"/>
              <a:pPr/>
              <a:t>11/12/2016</a:t>
            </a:fld>
            <a:endParaRPr lang="en-US" dirty="0"/>
          </a:p>
        </p:txBody>
      </p:sp>
      <p:sp>
        <p:nvSpPr>
          <p:cNvPr id="5" name="Footer Placeholder 4"/>
          <p:cNvSpPr>
            <a:spLocks noGrp="1"/>
          </p:cNvSpPr>
          <p:nvPr>
            <p:ph type="ftr" sz="quarter" idx="11"/>
          </p:nvPr>
        </p:nvSpPr>
        <p:spPr/>
        <p:txBody>
          <a:bodyPr>
            <a:noAutofit/>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p:txBody>
          <a:bodyPr>
            <a:noAutofit/>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nchor="b"/>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46" indent="0">
              <a:buNone/>
              <a:defRPr sz="1400">
                <a:solidFill>
                  <a:schemeClr val="tx1">
                    <a:tint val="75000"/>
                  </a:schemeClr>
                </a:solidFill>
              </a:defRPr>
            </a:lvl2pPr>
            <a:lvl3pPr marL="685891" indent="0">
              <a:buNone/>
              <a:defRPr sz="1200">
                <a:solidFill>
                  <a:schemeClr val="tx1">
                    <a:tint val="75000"/>
                  </a:schemeClr>
                </a:solidFill>
              </a:defRPr>
            </a:lvl3pPr>
            <a:lvl4pPr marL="1028837" indent="0">
              <a:buNone/>
              <a:defRPr sz="1100">
                <a:solidFill>
                  <a:schemeClr val="tx1">
                    <a:tint val="75000"/>
                  </a:schemeClr>
                </a:solidFill>
              </a:defRPr>
            </a:lvl4pPr>
            <a:lvl5pPr marL="1371783" indent="0">
              <a:buNone/>
              <a:defRPr sz="1100">
                <a:solidFill>
                  <a:schemeClr val="tx1">
                    <a:tint val="75000"/>
                  </a:schemeClr>
                </a:solidFill>
              </a:defRPr>
            </a:lvl5pPr>
            <a:lvl6pPr marL="1714729" indent="0">
              <a:buNone/>
              <a:defRPr sz="1100">
                <a:solidFill>
                  <a:schemeClr val="tx1">
                    <a:tint val="75000"/>
                  </a:schemeClr>
                </a:solidFill>
              </a:defRPr>
            </a:lvl6pPr>
            <a:lvl7pPr marL="2057674" indent="0">
              <a:buNone/>
              <a:defRPr sz="1100">
                <a:solidFill>
                  <a:schemeClr val="tx1">
                    <a:tint val="75000"/>
                  </a:schemeClr>
                </a:solidFill>
              </a:defRPr>
            </a:lvl7pPr>
            <a:lvl8pPr marL="2400620" indent="0">
              <a:buNone/>
              <a:defRPr sz="1100">
                <a:solidFill>
                  <a:schemeClr val="tx1">
                    <a:tint val="75000"/>
                  </a:schemeClr>
                </a:solidFill>
              </a:defRPr>
            </a:lvl8pPr>
            <a:lvl9pPr marL="2743566"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smtClean="0"/>
              <a:pPr/>
              <a:t>11/12/2016</a:t>
            </a:fld>
            <a:endParaRPr lang="en-US" dirty="0"/>
          </a:p>
        </p:txBody>
      </p:sp>
      <p:sp>
        <p:nvSpPr>
          <p:cNvPr id="5" name="Footer Placeholder 4"/>
          <p:cNvSpPr>
            <a:spLocks noGrp="1"/>
          </p:cNvSpPr>
          <p:nvPr>
            <p:ph type="ftr" sz="quarter" idx="11"/>
          </p:nvPr>
        </p:nvSpPr>
        <p:spPr/>
        <p:txBody>
          <a:bodyPr/>
          <a:lstStyle/>
          <a:p>
            <a:r>
              <a:rPr lang="en-US"/>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15" y="0"/>
            <a:ext cx="9144431" cy="51435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bwMode="ltGray">
          <a:xfrm>
            <a:off x="398963" y="4697730"/>
            <a:ext cx="1217463" cy="445770"/>
          </a:xfrm>
          <a:prstGeom prst="rect">
            <a:avLst/>
          </a:prstGeom>
        </p:spPr>
      </p:pic>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423302" y="4917186"/>
            <a:ext cx="920038"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1EE11BFD-AD4C-4A98-9D38-1958507EA4E5}" type="datetime1">
              <a:rPr lang="en-US"/>
              <a:pPr/>
              <a:t>11/12/2016</a:t>
            </a:fld>
            <a:endParaRPr dirty="0"/>
          </a:p>
        </p:txBody>
      </p:sp>
      <p:sp>
        <p:nvSpPr>
          <p:cNvPr id="15" name="TextBox 14"/>
          <p:cNvSpPr txBox="1"/>
          <p:nvPr/>
        </p:nvSpPr>
        <p:spPr>
          <a:xfrm>
            <a:off x="4493399" y="4917186"/>
            <a:ext cx="2091283" cy="137160"/>
          </a:xfrm>
          <a:prstGeom prst="rect">
            <a:avLst/>
          </a:prstGeom>
          <a:noFill/>
        </p:spPr>
        <p:txBody>
          <a:bodyPr wrap="none" lIns="0" tIns="0" rIns="0" bIns="0" rtlCol="0" anchor="ctr" anchorCtr="0">
            <a:noAutofit/>
          </a:bodyPr>
          <a:lstStyle/>
          <a:p>
            <a:r>
              <a:rPr sz="6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3"/>
          </p:nvPr>
        </p:nvSpPr>
        <p:spPr>
          <a:xfrm>
            <a:off x="6584682" y="4917186"/>
            <a:ext cx="1874530" cy="137160"/>
          </a:xfrm>
          <a:prstGeom prst="rect">
            <a:avLst/>
          </a:prstGeom>
        </p:spPr>
        <p:txBody>
          <a:bodyPr vert="horz" wrap="none" lIns="0" tIns="0" rIns="0" bIns="0" rtlCol="0" anchor="ctr"/>
          <a:lstStyle>
            <a:lvl1pPr algn="l">
              <a:defRPr sz="6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pPr/>
              <a:t>‹#›</a:t>
            </a:fld>
            <a:endParaRPr dirty="0"/>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840" r:id="rId29"/>
    <p:sldLayoutId id="2147483841" r:id="rId30"/>
    <p:sldLayoutId id="2147483842" r:id="rId31"/>
    <p:sldLayoutId id="2147483843" r:id="rId32"/>
    <p:sldLayoutId id="2147483844" r:id="rId33"/>
    <p:sldLayoutId id="2147483845" r:id="rId34"/>
    <p:sldLayoutId id="2147483846" r:id="rId35"/>
    <p:sldLayoutId id="2147483847" r:id="rId36"/>
    <p:sldLayoutId id="2147483848" r:id="rId37"/>
    <p:sldLayoutId id="2147483849" r:id="rId38"/>
    <p:sldLayoutId id="2147483850"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91"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9.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localhost:8080/ords/peeps/employees/198" TargetMode="Externa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8080/ords/demonstration/metadata-catalog/" TargetMode="External"/><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hyperlink" Target="http://docs.oracle.com/cd/E56351_01/doc.30/e56293/ords_ref.htm"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hyperlink" Target="https://myhost/myapp/customerorders/1001'" TargetMode="External"/><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hyperlink" Target="https://myhost/myapp/customerorders/10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www.oracle.com/technetwork/database/enterprise-edition/databaseappdev-vm-161299.html" TargetMode="External"/><Relationship Id="rId7" Type="http://schemas.openxmlformats.org/officeDocument/2006/relationships/hyperlink" Target="https://blogs.oracle.com/newgendbaccess/entry/why_you_should_turn_your" TargetMode="External"/><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hyperlink" Target="http://docs.oracle.com/cd/E56351_01/doc.30/e56293/toc.htm" TargetMode="External"/><Relationship Id="rId5" Type="http://schemas.openxmlformats.org/officeDocument/2006/relationships/hyperlink" Target="http://www.oracle.com/technetwork/developer-tools/sql-developer/downloads/index.html" TargetMode="External"/><Relationship Id="rId4" Type="http://schemas.openxmlformats.org/officeDocument/2006/relationships/hyperlink" Target="http://www.oracle.com/technetwork/developer-tools/rest-data-services/downloads/index.htm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REST Data Services</a:t>
            </a:r>
          </a:p>
        </p:txBody>
      </p:sp>
      <p:sp>
        <p:nvSpPr>
          <p:cNvPr id="4" name="Text Placeholder 3"/>
          <p:cNvSpPr>
            <a:spLocks noGrp="1"/>
          </p:cNvSpPr>
          <p:nvPr>
            <p:ph type="body" sz="quarter" idx="13"/>
          </p:nvPr>
        </p:nvSpPr>
        <p:spPr/>
        <p:txBody>
          <a:bodyPr/>
          <a:lstStyle/>
          <a:p>
            <a:r>
              <a:rPr lang="en-US" dirty="0"/>
              <a:t>Release History</a:t>
            </a:r>
          </a:p>
        </p:txBody>
      </p:sp>
      <p:graphicFrame>
        <p:nvGraphicFramePr>
          <p:cNvPr id="3" name="Table 2"/>
          <p:cNvGraphicFramePr>
            <a:graphicFrameLocks noGrp="1"/>
          </p:cNvGraphicFramePr>
          <p:nvPr>
            <p:extLst>
              <p:ext uri="{D42A27DB-BD31-4B8C-83A1-F6EECF244321}">
                <p14:modId xmlns:p14="http://schemas.microsoft.com/office/powerpoint/2010/main" val="1975156611"/>
              </p:ext>
            </p:extLst>
          </p:nvPr>
        </p:nvGraphicFramePr>
        <p:xfrm>
          <a:off x="685800" y="1047750"/>
          <a:ext cx="8077200" cy="3225998"/>
        </p:xfrm>
        <a:graphic>
          <a:graphicData uri="http://schemas.openxmlformats.org/drawingml/2006/table">
            <a:tbl>
              <a:tblPr firstRow="1" bandRow="1">
                <a:tableStyleId>{E269D01E-BC32-4049-B463-5C60D7B0CCD2}</a:tableStyleId>
              </a:tblPr>
              <a:tblGrid>
                <a:gridCol w="7620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6324600">
                  <a:extLst>
                    <a:ext uri="{9D8B030D-6E8A-4147-A177-3AD203B41FA5}">
                      <a16:colId xmlns:a16="http://schemas.microsoft.com/office/drawing/2014/main" val="20002"/>
                    </a:ext>
                  </a:extLst>
                </a:gridCol>
              </a:tblGrid>
              <a:tr h="386834">
                <a:tc>
                  <a:txBody>
                    <a:bodyPr/>
                    <a:lstStyle/>
                    <a:p>
                      <a:r>
                        <a:rPr lang="en-US" dirty="0"/>
                        <a:t>Version</a:t>
                      </a:r>
                    </a:p>
                  </a:txBody>
                  <a:tcPr/>
                </a:tc>
                <a:tc>
                  <a:txBody>
                    <a:bodyPr/>
                    <a:lstStyle/>
                    <a:p>
                      <a:r>
                        <a:rPr lang="en-US" dirty="0"/>
                        <a:t>Date</a:t>
                      </a:r>
                    </a:p>
                  </a:txBody>
                  <a:tcPr/>
                </a:tc>
                <a:tc>
                  <a:txBody>
                    <a:bodyPr/>
                    <a:lstStyle/>
                    <a:p>
                      <a:r>
                        <a:rPr lang="en-US" dirty="0"/>
                        <a:t>Description</a:t>
                      </a:r>
                    </a:p>
                  </a:txBody>
                  <a:tcPr/>
                </a:tc>
                <a:extLst>
                  <a:ext uri="{0D108BD9-81ED-4DB2-BD59-A6C34878D82A}">
                    <a16:rowId xmlns:a16="http://schemas.microsoft.com/office/drawing/2014/main" val="10000"/>
                  </a:ext>
                </a:extLst>
              </a:tr>
              <a:tr h="386834">
                <a:tc>
                  <a:txBody>
                    <a:bodyPr/>
                    <a:lstStyle/>
                    <a:p>
                      <a:r>
                        <a:rPr lang="en-US" dirty="0"/>
                        <a:t>1.0</a:t>
                      </a:r>
                    </a:p>
                  </a:txBody>
                  <a:tcPr/>
                </a:tc>
                <a:tc>
                  <a:txBody>
                    <a:bodyPr/>
                    <a:lstStyle/>
                    <a:p>
                      <a:r>
                        <a:rPr lang="en-US" dirty="0"/>
                        <a:t>2010</a:t>
                      </a:r>
                    </a:p>
                  </a:txBody>
                  <a:tcPr/>
                </a:tc>
                <a:tc>
                  <a:txBody>
                    <a:bodyPr/>
                    <a:lstStyle/>
                    <a:p>
                      <a:r>
                        <a:rPr lang="en-US" dirty="0"/>
                        <a:t>First release as Oracle APEX Listener with with</a:t>
                      </a:r>
                      <a:r>
                        <a:rPr lang="en-US" baseline="0" dirty="0"/>
                        <a:t> support for OWA toolkit used by APEX</a:t>
                      </a:r>
                      <a:endParaRPr lang="en-US" dirty="0"/>
                    </a:p>
                  </a:txBody>
                  <a:tcPr/>
                </a:tc>
                <a:extLst>
                  <a:ext uri="{0D108BD9-81ED-4DB2-BD59-A6C34878D82A}">
                    <a16:rowId xmlns:a16="http://schemas.microsoft.com/office/drawing/2014/main" val="10001"/>
                  </a:ext>
                </a:extLst>
              </a:tr>
              <a:tr h="386834">
                <a:tc>
                  <a:txBody>
                    <a:bodyPr/>
                    <a:lstStyle/>
                    <a:p>
                      <a:r>
                        <a:rPr lang="en-US" dirty="0"/>
                        <a:t>1.1</a:t>
                      </a:r>
                    </a:p>
                  </a:txBody>
                  <a:tcPr/>
                </a:tc>
                <a:tc>
                  <a:txBody>
                    <a:bodyPr/>
                    <a:lstStyle/>
                    <a:p>
                      <a:r>
                        <a:rPr lang="en-US" dirty="0"/>
                        <a:t>2011</a:t>
                      </a:r>
                    </a:p>
                  </a:txBody>
                  <a:tcPr/>
                </a:tc>
                <a:tc>
                  <a:txBody>
                    <a:bodyPr/>
                    <a:lstStyle/>
                    <a:p>
                      <a:r>
                        <a:rPr lang="en-US" dirty="0"/>
                        <a:t>First</a:t>
                      </a:r>
                      <a:r>
                        <a:rPr lang="en-US" baseline="0" dirty="0"/>
                        <a:t> release with REST support for JSON, </a:t>
                      </a:r>
                      <a:r>
                        <a:rPr lang="en-US" baseline="0" dirty="0" err="1"/>
                        <a:t>Microdata</a:t>
                      </a:r>
                      <a:r>
                        <a:rPr lang="en-US" baseline="0" dirty="0"/>
                        <a:t>, CSV, Pagination.  Also added FOP</a:t>
                      </a:r>
                      <a:endParaRPr lang="en-US" dirty="0"/>
                    </a:p>
                  </a:txBody>
                  <a:tcPr/>
                </a:tc>
                <a:extLst>
                  <a:ext uri="{0D108BD9-81ED-4DB2-BD59-A6C34878D82A}">
                    <a16:rowId xmlns:a16="http://schemas.microsoft.com/office/drawing/2014/main" val="10002"/>
                  </a:ext>
                </a:extLst>
              </a:tr>
              <a:tr h="386834">
                <a:tc>
                  <a:txBody>
                    <a:bodyPr/>
                    <a:lstStyle/>
                    <a:p>
                      <a:r>
                        <a:rPr lang="en-US" dirty="0"/>
                        <a:t>2.0</a:t>
                      </a:r>
                    </a:p>
                  </a:txBody>
                  <a:tcPr/>
                </a:tc>
                <a:tc>
                  <a:txBody>
                    <a:bodyPr/>
                    <a:lstStyle/>
                    <a:p>
                      <a:r>
                        <a:rPr lang="en-US" dirty="0"/>
                        <a:t>2012</a:t>
                      </a:r>
                    </a:p>
                  </a:txBody>
                  <a:tcPr/>
                </a:tc>
                <a:tc>
                  <a:txBody>
                    <a:bodyPr/>
                    <a:lstStyle/>
                    <a:p>
                      <a:r>
                        <a:rPr lang="en-US" dirty="0"/>
                        <a:t>OAuth2 support, Integrated with APEX,</a:t>
                      </a:r>
                      <a:r>
                        <a:rPr lang="en-US" baseline="0" dirty="0"/>
                        <a:t> Multi Database, SQL Developer integration</a:t>
                      </a:r>
                      <a:endParaRPr lang="en-US" dirty="0"/>
                    </a:p>
                  </a:txBody>
                  <a:tcPr/>
                </a:tc>
                <a:extLst>
                  <a:ext uri="{0D108BD9-81ED-4DB2-BD59-A6C34878D82A}">
                    <a16:rowId xmlns:a16="http://schemas.microsoft.com/office/drawing/2014/main" val="10003"/>
                  </a:ext>
                </a:extLst>
              </a:tr>
              <a:tr h="386834">
                <a:tc>
                  <a:txBody>
                    <a:bodyPr/>
                    <a:lstStyle/>
                    <a:p>
                      <a:r>
                        <a:rPr lang="en-US" dirty="0"/>
                        <a:t>2.0.5</a:t>
                      </a:r>
                    </a:p>
                  </a:txBody>
                  <a:tcPr/>
                </a:tc>
                <a:tc>
                  <a:txBody>
                    <a:bodyPr/>
                    <a:lstStyle/>
                    <a:p>
                      <a:r>
                        <a:rPr lang="en-US" dirty="0"/>
                        <a:t>2013</a:t>
                      </a:r>
                    </a:p>
                  </a:txBody>
                  <a:tcPr/>
                </a:tc>
                <a:tc>
                  <a:txBody>
                    <a:bodyPr/>
                    <a:lstStyle/>
                    <a:p>
                      <a:r>
                        <a:rPr lang="en-US" dirty="0"/>
                        <a:t>Added PDB support</a:t>
                      </a:r>
                    </a:p>
                  </a:txBody>
                  <a:tcPr/>
                </a:tc>
                <a:extLst>
                  <a:ext uri="{0D108BD9-81ED-4DB2-BD59-A6C34878D82A}">
                    <a16:rowId xmlns:a16="http://schemas.microsoft.com/office/drawing/2014/main" val="10004"/>
                  </a:ext>
                </a:extLst>
              </a:tr>
              <a:tr h="386834">
                <a:tc>
                  <a:txBody>
                    <a:bodyPr/>
                    <a:lstStyle/>
                    <a:p>
                      <a:r>
                        <a:rPr lang="en-US" dirty="0"/>
                        <a:t>2.0.6</a:t>
                      </a:r>
                    </a:p>
                  </a:txBody>
                  <a:tcPr/>
                </a:tc>
                <a:tc>
                  <a:txBody>
                    <a:bodyPr/>
                    <a:lstStyle/>
                    <a:p>
                      <a:r>
                        <a:rPr lang="en-US" dirty="0"/>
                        <a:t>2014</a:t>
                      </a:r>
                    </a:p>
                  </a:txBody>
                  <a:tcPr/>
                </a:tc>
                <a:tc>
                  <a:txBody>
                    <a:bodyPr/>
                    <a:lstStyle/>
                    <a:p>
                      <a:r>
                        <a:rPr lang="en-US" dirty="0"/>
                        <a:t>Renamed to Oracle</a:t>
                      </a:r>
                      <a:r>
                        <a:rPr lang="en-US" baseline="0" dirty="0"/>
                        <a:t> REST Data Services to emphasize REST commitment</a:t>
                      </a:r>
                      <a:endParaRPr lang="en-US" dirty="0"/>
                    </a:p>
                  </a:txBody>
                  <a:tcPr/>
                </a:tc>
                <a:extLst>
                  <a:ext uri="{0D108BD9-81ED-4DB2-BD59-A6C34878D82A}">
                    <a16:rowId xmlns:a16="http://schemas.microsoft.com/office/drawing/2014/main" val="10005"/>
                  </a:ext>
                </a:extLst>
              </a:tr>
              <a:tr h="386834">
                <a:tc>
                  <a:txBody>
                    <a:bodyPr/>
                    <a:lstStyle/>
                    <a:p>
                      <a:r>
                        <a:rPr lang="en-US" dirty="0"/>
                        <a:t>2.0.8</a:t>
                      </a:r>
                    </a:p>
                  </a:txBody>
                  <a:tcPr/>
                </a:tc>
                <a:tc>
                  <a:txBody>
                    <a:bodyPr/>
                    <a:lstStyle/>
                    <a:p>
                      <a:r>
                        <a:rPr lang="en-US" dirty="0"/>
                        <a:t>2014</a:t>
                      </a:r>
                    </a:p>
                  </a:txBody>
                  <a:tcPr/>
                </a:tc>
                <a:tc>
                  <a:txBody>
                    <a:bodyPr/>
                    <a:lstStyle/>
                    <a:p>
                      <a:r>
                        <a:rPr lang="en-US" dirty="0"/>
                        <a:t>Added REST Filtering</a:t>
                      </a:r>
                    </a:p>
                  </a:txBody>
                  <a:tcPr/>
                </a:tc>
                <a:extLst>
                  <a:ext uri="{0D108BD9-81ED-4DB2-BD59-A6C34878D82A}">
                    <a16:rowId xmlns:a16="http://schemas.microsoft.com/office/drawing/2014/main" val="10006"/>
                  </a:ext>
                </a:extLst>
              </a:tr>
              <a:tr h="386834">
                <a:tc>
                  <a:txBody>
                    <a:bodyPr/>
                    <a:lstStyle/>
                    <a:p>
                      <a:r>
                        <a:rPr lang="en-US" dirty="0"/>
                        <a:t>3.0</a:t>
                      </a:r>
                    </a:p>
                  </a:txBody>
                  <a:tcPr/>
                </a:tc>
                <a:tc>
                  <a:txBody>
                    <a:bodyPr/>
                    <a:lstStyle/>
                    <a:p>
                      <a:pPr algn="ctr"/>
                      <a:r>
                        <a:rPr lang="en-US" i="1" dirty="0"/>
                        <a:t>2015</a:t>
                      </a:r>
                    </a:p>
                  </a:txBody>
                  <a:tcPr/>
                </a:tc>
                <a:tc>
                  <a:txBody>
                    <a:bodyPr/>
                    <a:lstStyle/>
                    <a:p>
                      <a:r>
                        <a:rPr lang="en-US" dirty="0"/>
                        <a:t>REST </a:t>
                      </a:r>
                      <a:r>
                        <a:rPr lang="en-US" dirty="0" err="1"/>
                        <a:t>AutoTable</a:t>
                      </a:r>
                      <a:r>
                        <a:rPr lang="en-US" dirty="0"/>
                        <a:t>, </a:t>
                      </a:r>
                      <a:r>
                        <a:rPr lang="en-US" dirty="0" err="1"/>
                        <a:t>NoSQL</a:t>
                      </a:r>
                      <a:r>
                        <a:rPr lang="en-US" dirty="0"/>
                        <a:t>, DB12</a:t>
                      </a:r>
                      <a:r>
                        <a:rPr lang="en-US" baseline="0" dirty="0"/>
                        <a:t> JSON, Bulk loading over REST,…</a:t>
                      </a:r>
                      <a:endParaRPr 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3139882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087417" y="1291435"/>
            <a:ext cx="2752992" cy="1604556"/>
          </a:xfrm>
          <a:prstGeom prst="rect">
            <a:avLst/>
          </a:prstGeom>
          <a:solidFill>
            <a:schemeClr val="bg1">
              <a:lumMod val="85000"/>
            </a:schemeClr>
          </a:solid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9354" y="488955"/>
            <a:ext cx="8229586" cy="406395"/>
          </a:xfrm>
        </p:spPr>
        <p:txBody>
          <a:bodyPr/>
          <a:lstStyle/>
          <a:p>
            <a:r>
              <a:rPr lang="en-US" dirty="0"/>
              <a:t>Oracle REST Data Services </a:t>
            </a:r>
            <a:br>
              <a:rPr lang="en-US" dirty="0"/>
            </a:br>
            <a:r>
              <a:rPr lang="en-US" sz="2000" b="0" dirty="0">
                <a:solidFill>
                  <a:schemeClr val="accent1"/>
                </a:solidFill>
              </a:rPr>
              <a:t>Serving JSON results from relational data</a:t>
            </a:r>
            <a:endParaRPr lang="en-US" dirty="0"/>
          </a:p>
        </p:txBody>
      </p:sp>
      <p:sp>
        <p:nvSpPr>
          <p:cNvPr id="69" name="Rectangle 68"/>
          <p:cNvSpPr/>
          <p:nvPr/>
        </p:nvSpPr>
        <p:spPr>
          <a:xfrm>
            <a:off x="7254928" y="2696947"/>
            <a:ext cx="1559015" cy="307777"/>
          </a:xfrm>
          <a:prstGeom prst="rect">
            <a:avLst/>
          </a:prstGeom>
        </p:spPr>
        <p:txBody>
          <a:bodyPr wrap="square">
            <a:spAutoFit/>
          </a:bodyPr>
          <a:lstStyle/>
          <a:p>
            <a:pPr algn="ctr"/>
            <a:r>
              <a:rPr lang="en-US" sz="1400" dirty="0">
                <a:solidFill>
                  <a:schemeClr val="tx1">
                    <a:lumMod val="50000"/>
                    <a:lumOff val="50000"/>
                  </a:schemeClr>
                </a:solidFill>
              </a:rPr>
              <a:t>Oracle Database</a:t>
            </a:r>
          </a:p>
        </p:txBody>
      </p:sp>
      <p:sp>
        <p:nvSpPr>
          <p:cNvPr id="50" name="Pentagon 49"/>
          <p:cNvSpPr/>
          <p:nvPr/>
        </p:nvSpPr>
        <p:spPr>
          <a:xfrm>
            <a:off x="5272382" y="1672309"/>
            <a:ext cx="2089016" cy="387805"/>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entagon 47"/>
          <p:cNvSpPr/>
          <p:nvPr/>
        </p:nvSpPr>
        <p:spPr>
          <a:xfrm>
            <a:off x="3193887" y="1671999"/>
            <a:ext cx="2152200" cy="387805"/>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entagon 52"/>
          <p:cNvSpPr/>
          <p:nvPr/>
        </p:nvSpPr>
        <p:spPr>
          <a:xfrm>
            <a:off x="1750688" y="1671689"/>
            <a:ext cx="1511643" cy="387805"/>
          </a:xfrm>
          <a:prstGeom prst="homePlate">
            <a:avLst>
              <a:gd name="adj" fmla="val 1911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854898" y="1683619"/>
            <a:ext cx="538028" cy="338554"/>
          </a:xfrm>
          <a:prstGeom prst="rect">
            <a:avLst/>
          </a:prstGeom>
        </p:spPr>
        <p:txBody>
          <a:bodyPr wrap="none">
            <a:spAutoFit/>
          </a:bodyPr>
          <a:lstStyle/>
          <a:p>
            <a:r>
              <a:rPr lang="en-US" sz="1600" dirty="0">
                <a:solidFill>
                  <a:schemeClr val="bg1"/>
                </a:solidFill>
              </a:rPr>
              <a:t>URI</a:t>
            </a:r>
          </a:p>
        </p:txBody>
      </p:sp>
      <p:sp>
        <p:nvSpPr>
          <p:cNvPr id="86" name="Rectangle 85"/>
          <p:cNvSpPr/>
          <p:nvPr/>
        </p:nvSpPr>
        <p:spPr>
          <a:xfrm>
            <a:off x="449403" y="2680240"/>
            <a:ext cx="1359668" cy="307777"/>
          </a:xfrm>
          <a:prstGeom prst="rect">
            <a:avLst/>
          </a:prstGeom>
        </p:spPr>
        <p:txBody>
          <a:bodyPr wrap="none">
            <a:spAutoFit/>
          </a:bodyPr>
          <a:lstStyle/>
          <a:p>
            <a:r>
              <a:rPr lang="en-US" sz="1400" dirty="0">
                <a:solidFill>
                  <a:schemeClr val="tx1">
                    <a:lumMod val="50000"/>
                    <a:lumOff val="50000"/>
                  </a:schemeClr>
                </a:solidFill>
              </a:rPr>
              <a:t>HTTP(S) client</a:t>
            </a:r>
          </a:p>
        </p:txBody>
      </p:sp>
      <p:sp>
        <p:nvSpPr>
          <p:cNvPr id="91" name="Rectangle 90"/>
          <p:cNvSpPr/>
          <p:nvPr/>
        </p:nvSpPr>
        <p:spPr>
          <a:xfrm>
            <a:off x="3288731" y="1329014"/>
            <a:ext cx="2406340" cy="307777"/>
          </a:xfrm>
          <a:prstGeom prst="rect">
            <a:avLst/>
          </a:prstGeom>
        </p:spPr>
        <p:txBody>
          <a:bodyPr wrap="none">
            <a:spAutoFit/>
          </a:bodyPr>
          <a:lstStyle/>
          <a:p>
            <a:r>
              <a:rPr lang="en-US" sz="1400" dirty="0">
                <a:solidFill>
                  <a:schemeClr val="tx1">
                    <a:lumMod val="50000"/>
                    <a:lumOff val="50000"/>
                  </a:schemeClr>
                </a:solidFill>
              </a:rPr>
              <a:t>Oracle REST Data Services</a:t>
            </a:r>
          </a:p>
        </p:txBody>
      </p:sp>
      <p:sp>
        <p:nvSpPr>
          <p:cNvPr id="49" name="Rectangle 48"/>
          <p:cNvSpPr/>
          <p:nvPr/>
        </p:nvSpPr>
        <p:spPr>
          <a:xfrm>
            <a:off x="3672782" y="1699138"/>
            <a:ext cx="1450838" cy="338554"/>
          </a:xfrm>
          <a:prstGeom prst="rect">
            <a:avLst/>
          </a:prstGeom>
        </p:spPr>
        <p:txBody>
          <a:bodyPr wrap="none">
            <a:spAutoFit/>
          </a:bodyPr>
          <a:lstStyle/>
          <a:p>
            <a:r>
              <a:rPr lang="en-US" sz="1600" dirty="0">
                <a:solidFill>
                  <a:schemeClr val="bg1"/>
                </a:solidFill>
              </a:rPr>
              <a:t>Map and Bind</a:t>
            </a:r>
          </a:p>
        </p:txBody>
      </p:sp>
      <p:sp>
        <p:nvSpPr>
          <p:cNvPr id="51" name="Rectangle 50"/>
          <p:cNvSpPr/>
          <p:nvPr/>
        </p:nvSpPr>
        <p:spPr>
          <a:xfrm>
            <a:off x="5924151" y="1699448"/>
            <a:ext cx="587621" cy="338554"/>
          </a:xfrm>
          <a:prstGeom prst="rect">
            <a:avLst/>
          </a:prstGeom>
        </p:spPr>
        <p:txBody>
          <a:bodyPr wrap="none">
            <a:spAutoFit/>
          </a:bodyPr>
          <a:lstStyle/>
          <a:p>
            <a:r>
              <a:rPr lang="en-US" sz="1600" dirty="0">
                <a:solidFill>
                  <a:schemeClr val="bg1"/>
                </a:solidFill>
              </a:rPr>
              <a:t>SQL</a:t>
            </a:r>
          </a:p>
        </p:txBody>
      </p:sp>
      <p:sp>
        <p:nvSpPr>
          <p:cNvPr id="66" name="Rectangle 65"/>
          <p:cNvSpPr/>
          <p:nvPr/>
        </p:nvSpPr>
        <p:spPr>
          <a:xfrm>
            <a:off x="2015207" y="2216554"/>
            <a:ext cx="1111903" cy="338554"/>
          </a:xfrm>
          <a:prstGeom prst="rect">
            <a:avLst/>
          </a:prstGeom>
        </p:spPr>
        <p:txBody>
          <a:bodyPr wrap="none">
            <a:spAutoFit/>
          </a:bodyPr>
          <a:lstStyle/>
          <a:p>
            <a:r>
              <a:rPr lang="en-US" sz="1600" dirty="0">
                <a:solidFill>
                  <a:schemeClr val="bg1"/>
                </a:solidFill>
              </a:rPr>
              <a:t>Transform</a:t>
            </a:r>
          </a:p>
        </p:txBody>
      </p:sp>
      <p:sp>
        <p:nvSpPr>
          <p:cNvPr id="67" name="Pentagon 66"/>
          <p:cNvSpPr/>
          <p:nvPr/>
        </p:nvSpPr>
        <p:spPr>
          <a:xfrm flipH="1">
            <a:off x="1665592" y="2190035"/>
            <a:ext cx="1932259" cy="387805"/>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ntagon 62"/>
          <p:cNvSpPr/>
          <p:nvPr/>
        </p:nvSpPr>
        <p:spPr>
          <a:xfrm flipH="1">
            <a:off x="3171072" y="2189416"/>
            <a:ext cx="2448793" cy="387805"/>
          </a:xfrm>
          <a:prstGeom prst="homePlate">
            <a:avLst>
              <a:gd name="adj" fmla="val 191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entagon 51"/>
          <p:cNvSpPr/>
          <p:nvPr/>
        </p:nvSpPr>
        <p:spPr>
          <a:xfrm flipH="1">
            <a:off x="5262431" y="2189725"/>
            <a:ext cx="2038127" cy="387805"/>
          </a:xfrm>
          <a:prstGeom prst="homePlate">
            <a:avLst>
              <a:gd name="adj" fmla="val 1911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513782" y="2216864"/>
            <a:ext cx="1591201" cy="338554"/>
          </a:xfrm>
          <a:prstGeom prst="rect">
            <a:avLst/>
          </a:prstGeom>
        </p:spPr>
        <p:txBody>
          <a:bodyPr wrap="none">
            <a:spAutoFit/>
          </a:bodyPr>
          <a:lstStyle/>
          <a:p>
            <a:r>
              <a:rPr lang="en-US" sz="1600" dirty="0">
                <a:solidFill>
                  <a:schemeClr val="bg1"/>
                </a:solidFill>
              </a:rPr>
              <a:t>SQL Result Set</a:t>
            </a:r>
          </a:p>
        </p:txBody>
      </p:sp>
      <p:sp>
        <p:nvSpPr>
          <p:cNvPr id="77" name="Rectangle 76"/>
          <p:cNvSpPr/>
          <p:nvPr/>
        </p:nvSpPr>
        <p:spPr>
          <a:xfrm>
            <a:off x="3285852" y="2201345"/>
            <a:ext cx="1944262" cy="338554"/>
          </a:xfrm>
          <a:prstGeom prst="rect">
            <a:avLst/>
          </a:prstGeom>
        </p:spPr>
        <p:txBody>
          <a:bodyPr wrap="none">
            <a:spAutoFit/>
          </a:bodyPr>
          <a:lstStyle/>
          <a:p>
            <a:r>
              <a:rPr lang="en-US" sz="1600" dirty="0">
                <a:solidFill>
                  <a:schemeClr val="bg1"/>
                </a:solidFill>
              </a:rPr>
              <a:t>Transform to JSON</a:t>
            </a:r>
          </a:p>
        </p:txBody>
      </p:sp>
      <p:sp>
        <p:nvSpPr>
          <p:cNvPr id="80" name="Rectangle 79"/>
          <p:cNvSpPr/>
          <p:nvPr/>
        </p:nvSpPr>
        <p:spPr>
          <a:xfrm>
            <a:off x="1824779" y="2208640"/>
            <a:ext cx="731891" cy="338554"/>
          </a:xfrm>
          <a:prstGeom prst="rect">
            <a:avLst/>
          </a:prstGeom>
        </p:spPr>
        <p:txBody>
          <a:bodyPr wrap="none">
            <a:spAutoFit/>
          </a:bodyPr>
          <a:lstStyle/>
          <a:p>
            <a:r>
              <a:rPr lang="en-US" sz="1600" dirty="0">
                <a:solidFill>
                  <a:schemeClr val="bg1"/>
                </a:solidFill>
              </a:rPr>
              <a:t>JSON</a:t>
            </a:r>
          </a:p>
        </p:txBody>
      </p:sp>
      <p:sp>
        <p:nvSpPr>
          <p:cNvPr id="96" name="Text Box 31"/>
          <p:cNvSpPr txBox="1">
            <a:spLocks noChangeArrowheads="1"/>
          </p:cNvSpPr>
          <p:nvPr/>
        </p:nvSpPr>
        <p:spPr bwMode="gray">
          <a:xfrm>
            <a:off x="383856" y="3381540"/>
            <a:ext cx="8280856" cy="10064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285750" indent="-285750" eaLnBrk="1" hangingPunct="1">
              <a:lnSpc>
                <a:spcPct val="110000"/>
              </a:lnSpc>
              <a:buClr>
                <a:schemeClr val="accent1"/>
              </a:buClr>
              <a:buFont typeface="Wingdings" pitchFamily="2" charset="2"/>
              <a:buChar char="§"/>
            </a:pPr>
            <a:r>
              <a:rPr lang="en-US" sz="1800" dirty="0"/>
              <a:t>Data stored in standard relational tables and columns</a:t>
            </a:r>
          </a:p>
          <a:p>
            <a:pPr marL="285750" indent="-285750" eaLnBrk="1" hangingPunct="1">
              <a:lnSpc>
                <a:spcPct val="110000"/>
              </a:lnSpc>
              <a:buClr>
                <a:schemeClr val="accent1"/>
              </a:buClr>
              <a:buFont typeface="Wingdings" pitchFamily="2" charset="2"/>
              <a:buChar char="§"/>
            </a:pPr>
            <a:r>
              <a:rPr lang="en-US" sz="1800" dirty="0"/>
              <a:t>Oracle REST Data Services (ORDS) Developer defines  URI&lt;&gt;SQL mapping</a:t>
            </a:r>
          </a:p>
          <a:p>
            <a:pPr marL="285750" indent="-285750" eaLnBrk="1" hangingPunct="1">
              <a:lnSpc>
                <a:spcPct val="110000"/>
              </a:lnSpc>
              <a:buClr>
                <a:schemeClr val="accent1"/>
              </a:buClr>
              <a:buFont typeface="Wingdings" pitchFamily="2" charset="2"/>
              <a:buChar char="§"/>
            </a:pPr>
            <a:r>
              <a:rPr lang="en-US" sz="1800" dirty="0"/>
              <a:t>App Developer calls named URI over HTTP(S) gets and posts</a:t>
            </a:r>
          </a:p>
        </p:txBody>
      </p:sp>
      <p:pic>
        <p:nvPicPr>
          <p:cNvPr id="23" name="Picture 22" descr="ic-Applicatio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718" y="1313324"/>
            <a:ext cx="1460500" cy="1460500"/>
          </a:xfrm>
          <a:prstGeom prst="rect">
            <a:avLst/>
          </a:prstGeom>
        </p:spPr>
      </p:pic>
      <p:pic>
        <p:nvPicPr>
          <p:cNvPr id="24" name="Picture 23" descr="ic-Database-red.png"/>
          <p:cNvPicPr>
            <a:picLocks noChangeAspect="1"/>
          </p:cNvPicPr>
          <p:nvPr/>
        </p:nvPicPr>
        <p:blipFill>
          <a:blip r:embed="rId4" cstate="print"/>
          <a:stretch>
            <a:fillRect/>
          </a:stretch>
        </p:blipFill>
        <p:spPr>
          <a:xfrm>
            <a:off x="7289284" y="1363674"/>
            <a:ext cx="1507093" cy="1507093"/>
          </a:xfrm>
          <a:prstGeom prst="rect">
            <a:avLst/>
          </a:prstGeom>
        </p:spPr>
      </p:pic>
    </p:spTree>
    <p:extLst>
      <p:ext uri="{BB962C8B-B14F-4D97-AF65-F5344CB8AC3E}">
        <p14:creationId xmlns:p14="http://schemas.microsoft.com/office/powerpoint/2010/main" val="84914564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REST Data Services 3.0</a:t>
            </a:r>
          </a:p>
        </p:txBody>
      </p:sp>
      <p:sp>
        <p:nvSpPr>
          <p:cNvPr id="4" name="Text Placeholder 3"/>
          <p:cNvSpPr>
            <a:spLocks noGrp="1"/>
          </p:cNvSpPr>
          <p:nvPr>
            <p:ph type="body" sz="quarter" idx="13"/>
          </p:nvPr>
        </p:nvSpPr>
        <p:spPr/>
        <p:txBody>
          <a:bodyPr/>
          <a:lstStyle/>
          <a:p>
            <a:r>
              <a:rPr lang="en-US" dirty="0" err="1"/>
              <a:t>RESTful</a:t>
            </a:r>
            <a:r>
              <a:rPr lang="en-US" dirty="0"/>
              <a:t> access to relational data returned in JSON format</a:t>
            </a:r>
          </a:p>
        </p:txBody>
      </p:sp>
      <p:sp>
        <p:nvSpPr>
          <p:cNvPr id="52" name="Text Box 31"/>
          <p:cNvSpPr txBox="1">
            <a:spLocks noChangeArrowheads="1"/>
          </p:cNvSpPr>
          <p:nvPr/>
        </p:nvSpPr>
        <p:spPr bwMode="gray">
          <a:xfrm>
            <a:off x="373530" y="3871800"/>
            <a:ext cx="8643469"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285750" indent="-285750" eaLnBrk="1" hangingPunct="1">
              <a:buClr>
                <a:schemeClr val="accent1"/>
              </a:buClr>
              <a:buFont typeface="Arial"/>
              <a:buChar char="•"/>
            </a:pPr>
            <a:r>
              <a:rPr lang="en-US" sz="1400" dirty="0"/>
              <a:t>Automatic REST based CRUD API for tables, views, and coming soon, PL/SQL stored procedures</a:t>
            </a:r>
          </a:p>
          <a:p>
            <a:pPr marL="285750" indent="-285750" eaLnBrk="1" hangingPunct="1">
              <a:buClr>
                <a:schemeClr val="accent1"/>
              </a:buClr>
              <a:buFont typeface="Arial"/>
              <a:buChar char="•"/>
            </a:pPr>
            <a:r>
              <a:rPr lang="en-US" sz="1400" dirty="0"/>
              <a:t>RESTful Services which can ran any SQL or PL/SQL block</a:t>
            </a:r>
          </a:p>
          <a:p>
            <a:pPr marL="285750" indent="-285750" eaLnBrk="1" hangingPunct="1">
              <a:buClr>
                <a:schemeClr val="accent1"/>
              </a:buClr>
              <a:buFont typeface="Arial"/>
              <a:buChar char="•"/>
            </a:pPr>
            <a:r>
              <a:rPr lang="en-US" sz="1400" dirty="0"/>
              <a:t>Supports all of your favorite data types, including complex things like SDO_GEOMETRY</a:t>
            </a:r>
          </a:p>
        </p:txBody>
      </p:sp>
      <p:sp>
        <p:nvSpPr>
          <p:cNvPr id="5" name="Rectangle 4"/>
          <p:cNvSpPr/>
          <p:nvPr/>
        </p:nvSpPr>
        <p:spPr>
          <a:xfrm>
            <a:off x="1389528" y="1247587"/>
            <a:ext cx="2607235" cy="3137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67076" y="1273967"/>
            <a:ext cx="2543389" cy="276999"/>
          </a:xfrm>
          <a:prstGeom prst="rect">
            <a:avLst/>
          </a:prstGeom>
        </p:spPr>
        <p:txBody>
          <a:bodyPr wrap="none">
            <a:spAutoFit/>
          </a:bodyPr>
          <a:lstStyle/>
          <a:p>
            <a:r>
              <a:rPr lang="en-US" sz="1200" dirty="0"/>
              <a:t>http://myhost/ords/human/peeps/10</a:t>
            </a:r>
          </a:p>
        </p:txBody>
      </p:sp>
      <p:sp>
        <p:nvSpPr>
          <p:cNvPr id="38" name="Rectangle 37"/>
          <p:cNvSpPr/>
          <p:nvPr/>
        </p:nvSpPr>
        <p:spPr>
          <a:xfrm>
            <a:off x="4201460" y="1691341"/>
            <a:ext cx="1987178" cy="4975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249124" y="1710249"/>
            <a:ext cx="2011833" cy="461665"/>
          </a:xfrm>
          <a:prstGeom prst="rect">
            <a:avLst/>
          </a:prstGeom>
        </p:spPr>
        <p:txBody>
          <a:bodyPr wrap="none">
            <a:spAutoFit/>
          </a:bodyPr>
          <a:lstStyle/>
          <a:p>
            <a:r>
              <a:rPr lang="en-US" sz="1200" dirty="0"/>
              <a:t>SELECT * FROM EMPLOYEEES</a:t>
            </a:r>
          </a:p>
          <a:p>
            <a:r>
              <a:rPr lang="en-US" sz="1200" dirty="0"/>
              <a:t>WHERE EMPLOYEE_ID = 10</a:t>
            </a:r>
          </a:p>
        </p:txBody>
      </p:sp>
      <p:sp>
        <p:nvSpPr>
          <p:cNvPr id="7" name="Rectangle 6"/>
          <p:cNvSpPr/>
          <p:nvPr/>
        </p:nvSpPr>
        <p:spPr>
          <a:xfrm>
            <a:off x="7719081" y="3141614"/>
            <a:ext cx="894446" cy="276999"/>
          </a:xfrm>
          <a:prstGeom prst="rect">
            <a:avLst/>
          </a:prstGeom>
        </p:spPr>
        <p:txBody>
          <a:bodyPr wrap="none">
            <a:spAutoFit/>
          </a:bodyPr>
          <a:lstStyle/>
          <a:p>
            <a:r>
              <a:rPr lang="en-US" sz="1200" dirty="0">
                <a:solidFill>
                  <a:schemeClr val="bg1">
                    <a:lumMod val="50000"/>
                  </a:schemeClr>
                </a:solidFill>
              </a:rPr>
              <a:t>Oracle DB</a:t>
            </a:r>
          </a:p>
        </p:txBody>
      </p:sp>
      <p:sp>
        <p:nvSpPr>
          <p:cNvPr id="55" name="Rectangle 54"/>
          <p:cNvSpPr/>
          <p:nvPr/>
        </p:nvSpPr>
        <p:spPr>
          <a:xfrm rot="521590">
            <a:off x="5684928" y="2319482"/>
            <a:ext cx="1698222" cy="461665"/>
          </a:xfrm>
          <a:prstGeom prst="rect">
            <a:avLst/>
          </a:prstGeom>
        </p:spPr>
        <p:txBody>
          <a:bodyPr wrap="none">
            <a:spAutoFit/>
          </a:bodyPr>
          <a:lstStyle/>
          <a:p>
            <a:r>
              <a:rPr lang="en-US" sz="1200" dirty="0">
                <a:solidFill>
                  <a:schemeClr val="bg1">
                    <a:lumMod val="50000"/>
                  </a:schemeClr>
                </a:solidFill>
              </a:rPr>
              <a:t>3. SQL Call over JDBC</a:t>
            </a:r>
            <a:br>
              <a:rPr lang="en-US" sz="1200" dirty="0">
                <a:solidFill>
                  <a:schemeClr val="bg1">
                    <a:lumMod val="50000"/>
                  </a:schemeClr>
                </a:solidFill>
              </a:rPr>
            </a:br>
            <a:r>
              <a:rPr lang="en-US" sz="1200" dirty="0">
                <a:solidFill>
                  <a:schemeClr val="bg1">
                    <a:lumMod val="50000"/>
                  </a:schemeClr>
                </a:solidFill>
              </a:rPr>
              <a:t>(via </a:t>
            </a:r>
            <a:r>
              <a:rPr lang="en-US" sz="1200" dirty="0" err="1">
                <a:solidFill>
                  <a:schemeClr val="bg1">
                    <a:lumMod val="50000"/>
                  </a:schemeClr>
                </a:solidFill>
              </a:rPr>
              <a:t>db</a:t>
            </a:r>
            <a:r>
              <a:rPr lang="en-US" sz="1200" dirty="0">
                <a:solidFill>
                  <a:schemeClr val="bg1">
                    <a:lumMod val="50000"/>
                  </a:schemeClr>
                </a:solidFill>
              </a:rPr>
              <a:t> connection pool)</a:t>
            </a:r>
          </a:p>
        </p:txBody>
      </p:sp>
      <p:sp>
        <p:nvSpPr>
          <p:cNvPr id="56" name="Rectangle 55"/>
          <p:cNvSpPr/>
          <p:nvPr/>
        </p:nvSpPr>
        <p:spPr>
          <a:xfrm>
            <a:off x="934292" y="3147589"/>
            <a:ext cx="749048" cy="276999"/>
          </a:xfrm>
          <a:prstGeom prst="rect">
            <a:avLst/>
          </a:prstGeom>
        </p:spPr>
        <p:txBody>
          <a:bodyPr wrap="none">
            <a:spAutoFit/>
          </a:bodyPr>
          <a:lstStyle/>
          <a:p>
            <a:r>
              <a:rPr lang="en-US" sz="1200" dirty="0">
                <a:solidFill>
                  <a:schemeClr val="bg1">
                    <a:lumMod val="50000"/>
                  </a:schemeClr>
                </a:solidFill>
              </a:rPr>
              <a:t>Browser</a:t>
            </a:r>
          </a:p>
        </p:txBody>
      </p:sp>
      <p:sp>
        <p:nvSpPr>
          <p:cNvPr id="57" name="Rectangle 56"/>
          <p:cNvSpPr/>
          <p:nvPr/>
        </p:nvSpPr>
        <p:spPr>
          <a:xfrm>
            <a:off x="533868" y="1723695"/>
            <a:ext cx="2348570" cy="276999"/>
          </a:xfrm>
          <a:prstGeom prst="rect">
            <a:avLst/>
          </a:prstGeom>
        </p:spPr>
        <p:txBody>
          <a:bodyPr wrap="none">
            <a:spAutoFit/>
          </a:bodyPr>
          <a:lstStyle/>
          <a:p>
            <a:r>
              <a:rPr lang="en-US" sz="1200" dirty="0">
                <a:solidFill>
                  <a:schemeClr val="bg1">
                    <a:lumMod val="50000"/>
                  </a:schemeClr>
                </a:solidFill>
              </a:rPr>
              <a:t>1. Browser </a:t>
            </a:r>
            <a:r>
              <a:rPr lang="en-US" sz="1200" dirty="0" err="1">
                <a:solidFill>
                  <a:schemeClr val="bg1">
                    <a:lumMod val="50000"/>
                  </a:schemeClr>
                </a:solidFill>
              </a:rPr>
              <a:t>RESTful</a:t>
            </a:r>
            <a:r>
              <a:rPr lang="en-US" sz="1200" dirty="0">
                <a:solidFill>
                  <a:schemeClr val="bg1">
                    <a:lumMod val="50000"/>
                  </a:schemeClr>
                </a:solidFill>
              </a:rPr>
              <a:t> get request</a:t>
            </a:r>
          </a:p>
        </p:txBody>
      </p:sp>
      <p:sp>
        <p:nvSpPr>
          <p:cNvPr id="58" name="Rectangle 57"/>
          <p:cNvSpPr/>
          <p:nvPr/>
        </p:nvSpPr>
        <p:spPr>
          <a:xfrm>
            <a:off x="4114800" y="1405448"/>
            <a:ext cx="2482090" cy="276999"/>
          </a:xfrm>
          <a:prstGeom prst="rect">
            <a:avLst/>
          </a:prstGeom>
        </p:spPr>
        <p:txBody>
          <a:bodyPr wrap="none">
            <a:spAutoFit/>
          </a:bodyPr>
          <a:lstStyle/>
          <a:p>
            <a:r>
              <a:rPr lang="en-US" sz="1200" dirty="0">
                <a:solidFill>
                  <a:schemeClr val="bg1">
                    <a:lumMod val="50000"/>
                  </a:schemeClr>
                </a:solidFill>
              </a:rPr>
              <a:t>2. ORDS maps to “EMPLOYEES” table</a:t>
            </a:r>
          </a:p>
        </p:txBody>
      </p:sp>
      <p:pic>
        <p:nvPicPr>
          <p:cNvPr id="8" name="Picture 7" descr="ppt_displ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469" y="1957294"/>
            <a:ext cx="1378324" cy="1378324"/>
          </a:xfrm>
          <a:prstGeom prst="rect">
            <a:avLst/>
          </a:prstGeom>
        </p:spPr>
      </p:pic>
      <p:pic>
        <p:nvPicPr>
          <p:cNvPr id="9" name="Picture 8" descr="ppt_b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2544" y="1876986"/>
            <a:ext cx="1518397" cy="1518397"/>
          </a:xfrm>
          <a:prstGeom prst="rect">
            <a:avLst/>
          </a:prstGeom>
        </p:spPr>
      </p:pic>
      <p:pic>
        <p:nvPicPr>
          <p:cNvPr id="10" name="Picture 9" descr="ppt_db.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9235" y="1622986"/>
            <a:ext cx="1837764" cy="1837764"/>
          </a:xfrm>
          <a:prstGeom prst="rect">
            <a:avLst/>
          </a:prstGeom>
        </p:spPr>
      </p:pic>
      <p:cxnSp>
        <p:nvCxnSpPr>
          <p:cNvPr id="12" name="Straight Connector 11"/>
          <p:cNvCxnSpPr/>
          <p:nvPr/>
        </p:nvCxnSpPr>
        <p:spPr>
          <a:xfrm flipV="1">
            <a:off x="1404471" y="1964765"/>
            <a:ext cx="224117" cy="17182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1900518" y="1571812"/>
            <a:ext cx="224117" cy="171823"/>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3278095" y="1582274"/>
            <a:ext cx="457199" cy="47213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4631765" y="2211295"/>
            <a:ext cx="470646" cy="239058"/>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695575" y="2199341"/>
            <a:ext cx="1722719" cy="278119"/>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743824" y="2870760"/>
            <a:ext cx="2690531" cy="192181"/>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rot="21341540">
            <a:off x="5372964" y="2908511"/>
            <a:ext cx="2095445" cy="276999"/>
          </a:xfrm>
          <a:prstGeom prst="rect">
            <a:avLst/>
          </a:prstGeom>
        </p:spPr>
        <p:txBody>
          <a:bodyPr wrap="none">
            <a:spAutoFit/>
          </a:bodyPr>
          <a:lstStyle/>
          <a:p>
            <a:r>
              <a:rPr lang="en-US" sz="1200" dirty="0">
                <a:solidFill>
                  <a:schemeClr val="bg1">
                    <a:lumMod val="50000"/>
                  </a:schemeClr>
                </a:solidFill>
              </a:rPr>
              <a:t>4. DB returns JDBC Results</a:t>
            </a:r>
          </a:p>
        </p:txBody>
      </p:sp>
      <p:cxnSp>
        <p:nvCxnSpPr>
          <p:cNvPr id="68" name="Straight Connector 67"/>
          <p:cNvCxnSpPr/>
          <p:nvPr/>
        </p:nvCxnSpPr>
        <p:spPr>
          <a:xfrm>
            <a:off x="2039471" y="2786529"/>
            <a:ext cx="1397000" cy="201706"/>
          </a:xfrm>
          <a:prstGeom prst="line">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rot="439385">
            <a:off x="2380007" y="2620142"/>
            <a:ext cx="766180" cy="276999"/>
          </a:xfrm>
          <a:prstGeom prst="rect">
            <a:avLst/>
          </a:prstGeom>
        </p:spPr>
        <p:txBody>
          <a:bodyPr wrap="none">
            <a:spAutoFit/>
          </a:bodyPr>
          <a:lstStyle/>
          <a:p>
            <a:r>
              <a:rPr lang="en-US" sz="1200" dirty="0">
                <a:solidFill>
                  <a:schemeClr val="bg1">
                    <a:lumMod val="50000"/>
                  </a:schemeClr>
                </a:solidFill>
              </a:rPr>
              <a:t>5. JSON</a:t>
            </a:r>
          </a:p>
        </p:txBody>
      </p:sp>
      <p:sp>
        <p:nvSpPr>
          <p:cNvPr id="71" name="Rectangle 70"/>
          <p:cNvSpPr/>
          <p:nvPr/>
        </p:nvSpPr>
        <p:spPr>
          <a:xfrm>
            <a:off x="3186343" y="3149084"/>
            <a:ext cx="1818952" cy="553998"/>
          </a:xfrm>
          <a:prstGeom prst="rect">
            <a:avLst/>
          </a:prstGeom>
        </p:spPr>
        <p:txBody>
          <a:bodyPr wrap="square">
            <a:spAutoFit/>
          </a:bodyPr>
          <a:lstStyle/>
          <a:p>
            <a:pPr algn="ctr"/>
            <a:r>
              <a:rPr lang="en-US" sz="1000" dirty="0">
                <a:solidFill>
                  <a:schemeClr val="bg1">
                    <a:lumMod val="50000"/>
                  </a:schemeClr>
                </a:solidFill>
              </a:rPr>
              <a:t>ORDS Runs in WLS, Tomcat, Glassfish container, or as a standalone process</a:t>
            </a:r>
          </a:p>
        </p:txBody>
      </p:sp>
      <p:sp>
        <p:nvSpPr>
          <p:cNvPr id="60" name="Rectangle 59"/>
          <p:cNvSpPr/>
          <p:nvPr/>
        </p:nvSpPr>
        <p:spPr>
          <a:xfrm>
            <a:off x="3575086" y="2158497"/>
            <a:ext cx="1004384" cy="987963"/>
          </a:xfrm>
          <a:prstGeom prst="rect">
            <a:avLst/>
          </a:prstGeom>
        </p:spPr>
        <p:txBody>
          <a:bodyPr wrap="square">
            <a:spAutoFit/>
          </a:bodyPr>
          <a:lstStyle/>
          <a:p>
            <a:pPr algn="ctr">
              <a:lnSpc>
                <a:spcPct val="80000"/>
              </a:lnSpc>
            </a:pPr>
            <a:r>
              <a:rPr lang="en-US" dirty="0">
                <a:solidFill>
                  <a:schemeClr val="bg1"/>
                </a:solidFill>
                <a:effectLst>
                  <a:outerShdw blurRad="50800" dist="38100" dir="2700000" algn="tl" rotWithShape="0">
                    <a:srgbClr val="000000">
                      <a:alpha val="43000"/>
                    </a:srgbClr>
                  </a:outerShdw>
                </a:effectLst>
              </a:rPr>
              <a:t>Oracle REST Data Services</a:t>
            </a:r>
          </a:p>
        </p:txBody>
      </p:sp>
    </p:spTree>
    <p:extLst>
      <p:ext uri="{BB962C8B-B14F-4D97-AF65-F5344CB8AC3E}">
        <p14:creationId xmlns:p14="http://schemas.microsoft.com/office/powerpoint/2010/main" val="1278863527"/>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4347" y="245538"/>
            <a:ext cx="8229586" cy="406395"/>
          </a:xfrm>
        </p:spPr>
        <p:txBody>
          <a:bodyPr/>
          <a:lstStyle/>
          <a:p>
            <a:r>
              <a:rPr lang="en-US" dirty="0"/>
              <a:t>ORDS – How do I get started???</a:t>
            </a:r>
          </a:p>
        </p:txBody>
      </p:sp>
      <p:sp>
        <p:nvSpPr>
          <p:cNvPr id="6" name="Text Placeholder 3"/>
          <p:cNvSpPr>
            <a:spLocks noGrp="1"/>
          </p:cNvSpPr>
          <p:nvPr>
            <p:ph type="body" sz="quarter" idx="13"/>
          </p:nvPr>
        </p:nvSpPr>
        <p:spPr>
          <a:xfrm>
            <a:off x="804347" y="648216"/>
            <a:ext cx="8229600" cy="304800"/>
          </a:xfrm>
        </p:spPr>
        <p:txBody>
          <a:bodyPr/>
          <a:lstStyle/>
          <a:p>
            <a:r>
              <a:rPr lang="en-US" dirty="0"/>
              <a:t>Use SQL Developer to install &amp; run. Use Hands On Labs to learn.</a:t>
            </a:r>
          </a:p>
        </p:txBody>
      </p:sp>
      <p:pic>
        <p:nvPicPr>
          <p:cNvPr id="7" name="Picture 6" descr="ords_install1.png"/>
          <p:cNvPicPr>
            <a:picLocks noChangeAspect="1"/>
          </p:cNvPicPr>
          <p:nvPr/>
        </p:nvPicPr>
        <p:blipFill>
          <a:blip r:embed="rId2" cstate="print"/>
          <a:stretch>
            <a:fillRect/>
          </a:stretch>
        </p:blipFill>
        <p:spPr>
          <a:xfrm>
            <a:off x="304800" y="1084547"/>
            <a:ext cx="4219197" cy="2999916"/>
          </a:xfrm>
          <a:prstGeom prst="rect">
            <a:avLst/>
          </a:prstGeom>
        </p:spPr>
      </p:pic>
      <p:pic>
        <p:nvPicPr>
          <p:cNvPr id="8" name="Picture 7"/>
          <p:cNvPicPr>
            <a:picLocks noChangeAspect="1"/>
          </p:cNvPicPr>
          <p:nvPr/>
        </p:nvPicPr>
        <p:blipFill>
          <a:blip r:embed="rId3"/>
          <a:stretch>
            <a:fillRect/>
          </a:stretch>
        </p:blipFill>
        <p:spPr>
          <a:xfrm>
            <a:off x="4724400" y="1084547"/>
            <a:ext cx="4191000" cy="3065123"/>
          </a:xfrm>
          <a:prstGeom prst="rect">
            <a:avLst/>
          </a:prstGeom>
        </p:spPr>
      </p:pic>
    </p:spTree>
    <p:extLst>
      <p:ext uri="{BB962C8B-B14F-4D97-AF65-F5344CB8AC3E}">
        <p14:creationId xmlns:p14="http://schemas.microsoft.com/office/powerpoint/2010/main" val="125071198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ds_install2.png"/>
          <p:cNvPicPr>
            <a:picLocks noChangeAspect="1"/>
          </p:cNvPicPr>
          <p:nvPr/>
        </p:nvPicPr>
        <p:blipFill>
          <a:blip r:embed="rId2" cstate="print"/>
          <a:stretch>
            <a:fillRect/>
          </a:stretch>
        </p:blipFill>
        <p:spPr>
          <a:xfrm>
            <a:off x="228600" y="285750"/>
            <a:ext cx="5638800" cy="4229100"/>
          </a:xfrm>
          <a:prstGeom prst="rect">
            <a:avLst/>
          </a:prstGeom>
        </p:spPr>
      </p:pic>
      <p:sp>
        <p:nvSpPr>
          <p:cNvPr id="3" name="Text Placeholder 2"/>
          <p:cNvSpPr txBox="1">
            <a:spLocks noGrp="1"/>
          </p:cNvSpPr>
          <p:nvPr>
            <p:ph type="body" idx="4294967295"/>
          </p:nvPr>
        </p:nvSpPr>
        <p:spPr>
          <a:xfrm>
            <a:off x="6019800" y="952500"/>
            <a:ext cx="2743200" cy="2895600"/>
          </a:xfrm>
        </p:spPr>
        <p:txBody>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hangingPunct="1">
              <a:spcBef>
                <a:spcPts val="0"/>
              </a:spcBef>
              <a:spcAft>
                <a:spcPts val="1417"/>
              </a:spcAft>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hangingPunct="1">
              <a:spcBef>
                <a:spcPts val="0"/>
              </a:spcBef>
              <a:spcAft>
                <a:spcPts val="1134"/>
              </a:spcAft>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hangingPunct="1">
              <a:spcBef>
                <a:spcPts val="0"/>
              </a:spcBef>
              <a:spcAft>
                <a:spcPts val="850"/>
              </a:spcAft>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hangingPunct="1">
              <a:spcBef>
                <a:spcPts val="0"/>
              </a:spcBef>
              <a:spcAft>
                <a:spcPts val="567"/>
              </a:spcAft>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hangingPunct="1">
              <a:spcBef>
                <a:spcPts val="0"/>
              </a:spcBef>
              <a:spcAft>
                <a:spcPts val="283"/>
              </a:spcAft>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lvl="0" indent="0">
              <a:spcAft>
                <a:spcPts val="601"/>
              </a:spcAft>
              <a:buClr>
                <a:srgbClr val="FF0000"/>
              </a:buClr>
              <a:buSzPct val="85000"/>
              <a:buFont typeface="Wingdings"/>
              <a:buChar char="§"/>
            </a:pPr>
            <a:r>
              <a:rPr lang="en-US" dirty="0">
                <a:latin typeface="Arial" pitchFamily="34"/>
                <a:cs typeface="Arial" pitchFamily="34"/>
              </a:rPr>
              <a:t> Install Embedded or</a:t>
            </a:r>
          </a:p>
          <a:p>
            <a:pPr marL="0" lvl="0" indent="0">
              <a:spcAft>
                <a:spcPts val="601"/>
              </a:spcAft>
              <a:buClr>
                <a:srgbClr val="FF0000"/>
              </a:buClr>
              <a:buSzPct val="85000"/>
              <a:buFont typeface="Wingdings"/>
              <a:buChar char="§"/>
            </a:pPr>
            <a:r>
              <a:rPr lang="en-US" dirty="0">
                <a:latin typeface="Arial" pitchFamily="34"/>
                <a:cs typeface="Arial" pitchFamily="34"/>
              </a:rPr>
              <a:t> Install Download</a:t>
            </a:r>
          </a:p>
          <a:p>
            <a:pPr marL="0" lvl="0" indent="0">
              <a:spcAft>
                <a:spcPts val="601"/>
              </a:spcAft>
              <a:buClr>
                <a:srgbClr val="FF0000"/>
              </a:buClr>
              <a:buSzPct val="85000"/>
              <a:buFont typeface="Wingdings"/>
              <a:buChar char="§"/>
            </a:pPr>
            <a:r>
              <a:rPr lang="en-US" dirty="0">
                <a:latin typeface="Arial" pitchFamily="34"/>
                <a:cs typeface="Arial" pitchFamily="34"/>
              </a:rPr>
              <a:t> Specify config DIR</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ds_install3.png"/>
          <p:cNvPicPr>
            <a:picLocks noChangeAspect="1"/>
          </p:cNvPicPr>
          <p:nvPr/>
        </p:nvPicPr>
        <p:blipFill>
          <a:blip r:embed="rId2" cstate="print"/>
          <a:stretch>
            <a:fillRect/>
          </a:stretch>
        </p:blipFill>
        <p:spPr>
          <a:xfrm>
            <a:off x="228601" y="285751"/>
            <a:ext cx="5689600" cy="4267200"/>
          </a:xfrm>
          <a:prstGeom prst="rect">
            <a:avLst/>
          </a:prstGeom>
        </p:spPr>
      </p:pic>
      <p:sp>
        <p:nvSpPr>
          <p:cNvPr id="3" name="Text Placeholder 2"/>
          <p:cNvSpPr txBox="1">
            <a:spLocks noGrp="1"/>
          </p:cNvSpPr>
          <p:nvPr>
            <p:ph type="body" idx="4294967295"/>
          </p:nvPr>
        </p:nvSpPr>
        <p:spPr>
          <a:xfrm>
            <a:off x="6019800" y="952500"/>
            <a:ext cx="2743200" cy="2895600"/>
          </a:xfrm>
        </p:spPr>
        <p:txBody>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hangingPunct="1">
              <a:spcBef>
                <a:spcPts val="0"/>
              </a:spcBef>
              <a:spcAft>
                <a:spcPts val="1417"/>
              </a:spcAft>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hangingPunct="1">
              <a:spcBef>
                <a:spcPts val="0"/>
              </a:spcBef>
              <a:spcAft>
                <a:spcPts val="1134"/>
              </a:spcAft>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hangingPunct="1">
              <a:spcBef>
                <a:spcPts val="0"/>
              </a:spcBef>
              <a:spcAft>
                <a:spcPts val="850"/>
              </a:spcAft>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hangingPunct="1">
              <a:spcBef>
                <a:spcPts val="0"/>
              </a:spcBef>
              <a:spcAft>
                <a:spcPts val="567"/>
              </a:spcAft>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hangingPunct="1">
              <a:spcBef>
                <a:spcPts val="0"/>
              </a:spcBef>
              <a:spcAft>
                <a:spcPts val="283"/>
              </a:spcAft>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lvl="0" indent="0">
              <a:spcAft>
                <a:spcPts val="601"/>
              </a:spcAft>
              <a:buClr>
                <a:srgbClr val="FF0000"/>
              </a:buClr>
              <a:buSzPct val="85000"/>
              <a:buFont typeface="Wingdings"/>
              <a:buChar char="§"/>
            </a:pPr>
            <a:r>
              <a:rPr lang="en-US" dirty="0">
                <a:latin typeface="Arial" pitchFamily="34"/>
                <a:cs typeface="Arial" pitchFamily="34"/>
              </a:rPr>
              <a:t> Config DB connection</a:t>
            </a:r>
          </a:p>
          <a:p>
            <a:pPr marL="0" lvl="0" indent="0">
              <a:spcAft>
                <a:spcPts val="601"/>
              </a:spcAft>
              <a:buClr>
                <a:srgbClr val="FF0000"/>
              </a:buClr>
              <a:buSzPct val="85000"/>
              <a:buFont typeface="Wingdings"/>
              <a:buChar char="§"/>
            </a:pPr>
            <a:r>
              <a:rPr lang="en-US" dirty="0">
                <a:latin typeface="Arial" pitchFamily="34"/>
                <a:cs typeface="Arial" pitchFamily="34"/>
              </a:rPr>
              <a:t> ORDS supports multiple databases!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ds_install9.png"/>
          <p:cNvPicPr>
            <a:picLocks noChangeAspect="1"/>
          </p:cNvPicPr>
          <p:nvPr/>
        </p:nvPicPr>
        <p:blipFill>
          <a:blip r:embed="rId2" cstate="print"/>
          <a:stretch>
            <a:fillRect/>
          </a:stretch>
        </p:blipFill>
        <p:spPr>
          <a:xfrm>
            <a:off x="228601" y="285751"/>
            <a:ext cx="5714999" cy="4286249"/>
          </a:xfrm>
          <a:prstGeom prst="rect">
            <a:avLst/>
          </a:prstGeom>
        </p:spPr>
      </p:pic>
      <p:sp>
        <p:nvSpPr>
          <p:cNvPr id="3" name="Text Placeholder 2"/>
          <p:cNvSpPr txBox="1">
            <a:spLocks noGrp="1"/>
          </p:cNvSpPr>
          <p:nvPr>
            <p:ph type="body" idx="4294967295"/>
          </p:nvPr>
        </p:nvSpPr>
        <p:spPr>
          <a:xfrm>
            <a:off x="6019800" y="952500"/>
            <a:ext cx="2743200" cy="2895600"/>
          </a:xfrm>
        </p:spPr>
        <p:txBody>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hangingPunct="1">
              <a:spcBef>
                <a:spcPts val="0"/>
              </a:spcBef>
              <a:spcAft>
                <a:spcPts val="1417"/>
              </a:spcAft>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hangingPunct="1">
              <a:spcBef>
                <a:spcPts val="0"/>
              </a:spcBef>
              <a:spcAft>
                <a:spcPts val="1134"/>
              </a:spcAft>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hangingPunct="1">
              <a:spcBef>
                <a:spcPts val="0"/>
              </a:spcBef>
              <a:spcAft>
                <a:spcPts val="850"/>
              </a:spcAft>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hangingPunct="1">
              <a:spcBef>
                <a:spcPts val="0"/>
              </a:spcBef>
              <a:spcAft>
                <a:spcPts val="567"/>
              </a:spcAft>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hangingPunct="1">
              <a:spcBef>
                <a:spcPts val="0"/>
              </a:spcBef>
              <a:spcAft>
                <a:spcPts val="283"/>
              </a:spcAft>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lvl="0" indent="0">
              <a:spcAft>
                <a:spcPts val="601"/>
              </a:spcAft>
              <a:buClr>
                <a:srgbClr val="FF0000"/>
              </a:buClr>
              <a:buSzPct val="85000"/>
              <a:buFont typeface="Wingdings"/>
              <a:buChar char="§"/>
            </a:pPr>
            <a:r>
              <a:rPr lang="en-US" dirty="0">
                <a:latin typeface="Arial" pitchFamily="34"/>
                <a:cs typeface="Arial" pitchFamily="34"/>
              </a:rPr>
              <a:t> Standalone mode good for dev/test</a:t>
            </a:r>
          </a:p>
          <a:p>
            <a:pPr marL="0" lvl="0" indent="0">
              <a:spcAft>
                <a:spcPts val="601"/>
              </a:spcAft>
              <a:buClr>
                <a:srgbClr val="FF0000"/>
              </a:buClr>
              <a:buSzPct val="85000"/>
              <a:buFont typeface="Wingdings"/>
              <a:buChar char="§"/>
            </a:pPr>
            <a:r>
              <a:rPr lang="en-US" dirty="0">
                <a:latin typeface="Arial" pitchFamily="34"/>
                <a:cs typeface="Arial" pitchFamily="34"/>
              </a:rPr>
              <a:t> ORDS includes HTTP Jetty Server </a:t>
            </a:r>
          </a:p>
          <a:p>
            <a:pPr marL="0" lvl="0" indent="0">
              <a:spcAft>
                <a:spcPts val="601"/>
              </a:spcAft>
              <a:buClr>
                <a:srgbClr val="FF0000"/>
              </a:buClr>
              <a:buSzPct val="85000"/>
              <a:buFont typeface="Wingdings"/>
              <a:buChar char="§"/>
            </a:pPr>
            <a:r>
              <a:rPr lang="en-US" dirty="0">
                <a:latin typeface="Arial" pitchFamily="34"/>
                <a:cs typeface="Arial" pitchFamily="34"/>
              </a:rPr>
              <a:t> Specify PORT </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rds_install10.png"/>
          <p:cNvPicPr>
            <a:picLocks noChangeAspect="1"/>
          </p:cNvPicPr>
          <p:nvPr/>
        </p:nvPicPr>
        <p:blipFill>
          <a:blip r:embed="rId2" cstate="print"/>
          <a:stretch>
            <a:fillRect/>
          </a:stretch>
        </p:blipFill>
        <p:spPr>
          <a:xfrm>
            <a:off x="228601" y="285751"/>
            <a:ext cx="5638800" cy="4229100"/>
          </a:xfrm>
          <a:prstGeom prst="rect">
            <a:avLst/>
          </a:prstGeom>
        </p:spPr>
      </p:pic>
      <p:sp>
        <p:nvSpPr>
          <p:cNvPr id="3" name="Text Placeholder 2"/>
          <p:cNvSpPr txBox="1">
            <a:spLocks noGrp="1"/>
          </p:cNvSpPr>
          <p:nvPr>
            <p:ph type="body" idx="4294967295"/>
          </p:nvPr>
        </p:nvSpPr>
        <p:spPr>
          <a:xfrm>
            <a:off x="6019800" y="952500"/>
            <a:ext cx="2743200" cy="2895600"/>
          </a:xfrm>
        </p:spPr>
        <p:txBody>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hangingPunct="1">
              <a:spcBef>
                <a:spcPts val="0"/>
              </a:spcBef>
              <a:spcAft>
                <a:spcPts val="1417"/>
              </a:spcAft>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hangingPunct="1">
              <a:spcBef>
                <a:spcPts val="0"/>
              </a:spcBef>
              <a:spcAft>
                <a:spcPts val="1134"/>
              </a:spcAft>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hangingPunct="1">
              <a:spcBef>
                <a:spcPts val="0"/>
              </a:spcBef>
              <a:spcAft>
                <a:spcPts val="850"/>
              </a:spcAft>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hangingPunct="1">
              <a:spcBef>
                <a:spcPts val="0"/>
              </a:spcBef>
              <a:spcAft>
                <a:spcPts val="567"/>
              </a:spcAft>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hangingPunct="1">
              <a:spcBef>
                <a:spcPts val="0"/>
              </a:spcBef>
              <a:spcAft>
                <a:spcPts val="283"/>
              </a:spcAft>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lvl="0" indent="0">
              <a:spcAft>
                <a:spcPts val="601"/>
              </a:spcAft>
              <a:buClr>
                <a:srgbClr val="FF0000"/>
              </a:buClr>
              <a:buSzPct val="85000"/>
              <a:buFont typeface="Wingdings"/>
              <a:buChar char="§"/>
            </a:pPr>
            <a:r>
              <a:rPr lang="en-US" dirty="0">
                <a:latin typeface="Arial" pitchFamily="34"/>
                <a:cs typeface="Arial" pitchFamily="34"/>
              </a:rPr>
              <a:t> Create Users</a:t>
            </a:r>
          </a:p>
          <a:p>
            <a:pPr marL="432000" lvl="1" indent="0">
              <a:spcAft>
                <a:spcPts val="601"/>
              </a:spcAft>
              <a:buClr>
                <a:srgbClr val="FF0000"/>
              </a:buClr>
              <a:buSzPct val="85000"/>
              <a:buFont typeface="Wingdings"/>
              <a:buChar char="§"/>
            </a:pPr>
            <a:r>
              <a:rPr lang="en-US" dirty="0">
                <a:latin typeface="Arial" pitchFamily="34"/>
                <a:cs typeface="Arial" pitchFamily="34"/>
              </a:rPr>
              <a:t> Administrator</a:t>
            </a:r>
          </a:p>
          <a:p>
            <a:pPr marL="432000" lvl="1" indent="0">
              <a:spcAft>
                <a:spcPts val="601"/>
              </a:spcAft>
              <a:buClr>
                <a:srgbClr val="FF0000"/>
              </a:buClr>
              <a:buSzPct val="85000"/>
              <a:buFont typeface="Wingdings"/>
              <a:buChar char="§"/>
            </a:pPr>
            <a:r>
              <a:rPr lang="en-US" dirty="0">
                <a:latin typeface="Arial" pitchFamily="34"/>
                <a:cs typeface="Arial" pitchFamily="34"/>
              </a:rPr>
              <a:t> Developer</a:t>
            </a:r>
          </a:p>
          <a:p>
            <a:pPr marL="0" indent="0">
              <a:spcAft>
                <a:spcPts val="601"/>
              </a:spcAft>
              <a:buClr>
                <a:srgbClr val="FF0000"/>
              </a:buClr>
              <a:buSzPct val="85000"/>
              <a:buFont typeface="Wingdings"/>
              <a:buChar char="§"/>
            </a:pPr>
            <a:r>
              <a:rPr lang="en-US" dirty="0">
                <a:latin typeface="Arial" pitchFamily="34"/>
                <a:cs typeface="Arial" pitchFamily="34"/>
              </a:rPr>
              <a:t> You can create users from command-line</a:t>
            </a:r>
          </a:p>
          <a:p>
            <a:pPr marL="0" indent="0">
              <a:spcAft>
                <a:spcPts val="601"/>
              </a:spcAft>
              <a:buClr>
                <a:srgbClr val="FF0000"/>
              </a:buClr>
              <a:buSzPct val="85000"/>
              <a:buFont typeface="Wingdings"/>
              <a:buChar char="§"/>
            </a:pPr>
            <a:r>
              <a:rPr lang="en-US" dirty="0">
                <a:latin typeface="Arial" pitchFamily="34"/>
                <a:cs typeface="Arial" pitchFamily="34"/>
              </a:rPr>
              <a:t> Grant ORDS roles to your Mid-Tier users</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ORDS is now configured and running against my PDB</a:t>
            </a:r>
          </a:p>
        </p:txBody>
      </p:sp>
      <p:sp>
        <p:nvSpPr>
          <p:cNvPr id="4" name="Text Placeholder 3"/>
          <p:cNvSpPr>
            <a:spLocks noGrp="1"/>
          </p:cNvSpPr>
          <p:nvPr>
            <p:ph type="body" sz="quarter" idx="13"/>
          </p:nvPr>
        </p:nvSpPr>
        <p:spPr/>
        <p:txBody>
          <a:bodyPr/>
          <a:lstStyle/>
          <a:p>
            <a:r>
              <a:rPr lang="en-US" dirty="0"/>
              <a:t>‘Standalone Mode’ – lacks convenience and power of Mid Tier Management</a:t>
            </a:r>
          </a:p>
        </p:txBody>
      </p:sp>
      <p:pic>
        <p:nvPicPr>
          <p:cNvPr id="5" name="Picture 4" descr="ords_install_12.png"/>
          <p:cNvPicPr>
            <a:picLocks noChangeAspect="1"/>
          </p:cNvPicPr>
          <p:nvPr/>
        </p:nvPicPr>
        <p:blipFill>
          <a:blip r:embed="rId2" cstate="print"/>
          <a:stretch>
            <a:fillRect/>
          </a:stretch>
        </p:blipFill>
        <p:spPr>
          <a:xfrm>
            <a:off x="990600" y="947573"/>
            <a:ext cx="4986506" cy="3763308"/>
          </a:xfrm>
          <a:prstGeom prst="rect">
            <a:avLst/>
          </a:prstGeom>
        </p:spPr>
      </p:pic>
      <p:sp>
        <p:nvSpPr>
          <p:cNvPr id="8" name="Text Placeholder 2"/>
          <p:cNvSpPr txBox="1">
            <a:spLocks/>
          </p:cNvSpPr>
          <p:nvPr/>
        </p:nvSpPr>
        <p:spPr>
          <a:xfrm>
            <a:off x="6019800" y="1352550"/>
            <a:ext cx="2743200" cy="2895600"/>
          </a:xfrm>
          <a:prstGeom prst="rect">
            <a:avLst/>
          </a:prstGeom>
        </p:spPr>
        <p:txBody>
          <a:bodyPr vert="horz" lIns="0" tIns="0" rIns="0" bIns="0" rtlCol="0">
            <a:noAutofit/>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defTabSz="685891" rtl="0" eaLnBrk="1" latinLnBrk="0" hangingPunct="1">
              <a:lnSpc>
                <a:spcPct val="90000"/>
              </a:lnSpc>
              <a:spcBef>
                <a:spcPts val="0"/>
              </a:spcBef>
              <a:spcAft>
                <a:spcPts val="1417"/>
              </a:spcAft>
              <a:buClr>
                <a:schemeClr val="tx1">
                  <a:lumMod val="60000"/>
                  <a:lumOff val="40000"/>
                </a:schemeClr>
              </a:buClr>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defTabSz="685891" rtl="0" eaLnBrk="1" latinLnBrk="0" hangingPunct="1">
              <a:lnSpc>
                <a:spcPct val="90000"/>
              </a:lnSpc>
              <a:spcBef>
                <a:spcPts val="0"/>
              </a:spcBef>
              <a:spcAft>
                <a:spcPts val="1134"/>
              </a:spcAft>
              <a:buClr>
                <a:schemeClr val="tx1">
                  <a:lumMod val="60000"/>
                  <a:lumOff val="40000"/>
                </a:schemeClr>
              </a:buClr>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defTabSz="685891" rtl="0" eaLnBrk="1" latinLnBrk="0" hangingPunct="1">
              <a:lnSpc>
                <a:spcPct val="90000"/>
              </a:lnSpc>
              <a:spcBef>
                <a:spcPts val="0"/>
              </a:spcBef>
              <a:spcAft>
                <a:spcPts val="850"/>
              </a:spcAft>
              <a:buClr>
                <a:schemeClr val="tx1">
                  <a:lumMod val="60000"/>
                  <a:lumOff val="40000"/>
                </a:schemeClr>
              </a:buClr>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defTabSz="685891" rtl="0" eaLnBrk="1" latinLnBrk="0" hangingPunct="1">
              <a:lnSpc>
                <a:spcPct val="90000"/>
              </a:lnSpc>
              <a:spcBef>
                <a:spcPts val="0"/>
              </a:spcBef>
              <a:spcAft>
                <a:spcPts val="567"/>
              </a:spcAft>
              <a:buClr>
                <a:schemeClr val="tx1">
                  <a:lumMod val="60000"/>
                  <a:lumOff val="40000"/>
                </a:schemeClr>
              </a:buClr>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defTabSz="685891" rtl="0" eaLnBrk="1" latinLnBrk="0" hangingPunct="1">
              <a:lnSpc>
                <a:spcPct val="90000"/>
              </a:lnSpc>
              <a:spcBef>
                <a:spcPts val="0"/>
              </a:spcBef>
              <a:spcAft>
                <a:spcPts val="283"/>
              </a:spcAft>
              <a:buClr>
                <a:schemeClr val="tx1">
                  <a:lumMod val="60000"/>
                  <a:lumOff val="40000"/>
                </a:schemeClr>
              </a:buClr>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defTabSz="685891" rtl="0" eaLnBrk="1" latinLnBrk="0" hangingPunct="1">
              <a:lnSpc>
                <a:spcPct val="90000"/>
              </a:lnSpc>
              <a:spcBef>
                <a:spcPts val="0"/>
              </a:spcBef>
              <a:spcAft>
                <a:spcPts val="283"/>
              </a:spcAft>
              <a:buClr>
                <a:schemeClr val="tx1">
                  <a:lumMod val="60000"/>
                  <a:lumOff val="40000"/>
                </a:schemeClr>
              </a:buClr>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defTabSz="685891" rtl="0" eaLnBrk="1" latinLnBrk="0" hangingPunct="1">
              <a:lnSpc>
                <a:spcPct val="90000"/>
              </a:lnSpc>
              <a:spcBef>
                <a:spcPts val="0"/>
              </a:spcBef>
              <a:spcAft>
                <a:spcPts val="283"/>
              </a:spcAft>
              <a:buClr>
                <a:schemeClr val="tx1">
                  <a:lumMod val="60000"/>
                  <a:lumOff val="40000"/>
                </a:schemeClr>
              </a:buClr>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defTabSz="685891" rtl="0" eaLnBrk="1" latinLnBrk="0" hangingPunct="1">
              <a:lnSpc>
                <a:spcPct val="90000"/>
              </a:lnSpc>
              <a:spcBef>
                <a:spcPts val="0"/>
              </a:spcBef>
              <a:spcAft>
                <a:spcPts val="283"/>
              </a:spcAft>
              <a:buClr>
                <a:schemeClr val="tx1">
                  <a:lumMod val="60000"/>
                  <a:lumOff val="40000"/>
                </a:schemeClr>
              </a:buClr>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defTabSz="685891" rtl="0" eaLnBrk="1" latinLnBrk="0" hangingPunct="1">
              <a:lnSpc>
                <a:spcPct val="90000"/>
              </a:lnSpc>
              <a:spcBef>
                <a:spcPts val="0"/>
              </a:spcBef>
              <a:spcAft>
                <a:spcPts val="283"/>
              </a:spcAft>
              <a:buClr>
                <a:schemeClr val="tx1">
                  <a:lumMod val="60000"/>
                  <a:lumOff val="40000"/>
                </a:schemeClr>
              </a:buClr>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indent="0">
              <a:spcAft>
                <a:spcPts val="601"/>
              </a:spcAft>
              <a:buClr>
                <a:srgbClr val="FF0000"/>
              </a:buClr>
              <a:buSzPct val="85000"/>
              <a:buFont typeface="Wingdings"/>
              <a:buChar char="§"/>
            </a:pPr>
            <a:r>
              <a:rPr lang="en-US" dirty="0">
                <a:latin typeface="Arial" pitchFamily="34"/>
                <a:cs typeface="Arial" pitchFamily="34"/>
              </a:rPr>
              <a:t> Run w/</a:t>
            </a:r>
            <a:r>
              <a:rPr lang="en-US" dirty="0" err="1">
                <a:latin typeface="Arial" pitchFamily="34"/>
                <a:cs typeface="Arial" pitchFamily="34"/>
              </a:rPr>
              <a:t>SQLDev</a:t>
            </a:r>
            <a:endParaRPr lang="en-US" dirty="0">
              <a:latin typeface="Arial" pitchFamily="34"/>
              <a:cs typeface="Arial" pitchFamily="34"/>
            </a:endParaRPr>
          </a:p>
          <a:p>
            <a:pPr marL="432000" lvl="1" indent="0">
              <a:spcAft>
                <a:spcPts val="601"/>
              </a:spcAft>
              <a:buClr>
                <a:srgbClr val="FF0000"/>
              </a:buClr>
              <a:buSzPct val="85000"/>
              <a:buFont typeface="Wingdings"/>
              <a:buChar char="§"/>
            </a:pPr>
            <a:r>
              <a:rPr lang="en-US" dirty="0">
                <a:latin typeface="Arial" pitchFamily="34"/>
                <a:cs typeface="Arial" pitchFamily="34"/>
              </a:rPr>
              <a:t> Easy</a:t>
            </a:r>
          </a:p>
          <a:p>
            <a:pPr marL="432000" lvl="1" indent="0">
              <a:spcAft>
                <a:spcPts val="601"/>
              </a:spcAft>
              <a:buClr>
                <a:srgbClr val="FF0000"/>
              </a:buClr>
              <a:buSzPct val="85000"/>
              <a:buFont typeface="Wingdings"/>
              <a:buChar char="§"/>
            </a:pPr>
            <a:r>
              <a:rPr lang="en-US" dirty="0">
                <a:latin typeface="Arial" pitchFamily="34"/>
                <a:cs typeface="Arial" pitchFamily="34"/>
              </a:rPr>
              <a:t> Push-Button</a:t>
            </a:r>
          </a:p>
          <a:p>
            <a:pPr marL="0" indent="0">
              <a:spcAft>
                <a:spcPts val="601"/>
              </a:spcAft>
              <a:buClr>
                <a:srgbClr val="FF0000"/>
              </a:buClr>
              <a:buSzPct val="85000"/>
              <a:buFont typeface="Wingdings"/>
              <a:buChar char="§"/>
            </a:pPr>
            <a:r>
              <a:rPr lang="en-US" dirty="0">
                <a:latin typeface="Arial" pitchFamily="34"/>
                <a:cs typeface="Arial" pitchFamily="34"/>
              </a:rPr>
              <a:t> Deploy to Mid Tier servers when ready to go to Production</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ORDS From SQL Developer</a:t>
            </a:r>
          </a:p>
        </p:txBody>
      </p:sp>
      <p:sp>
        <p:nvSpPr>
          <p:cNvPr id="4" name="Text Placeholder 3"/>
          <p:cNvSpPr>
            <a:spLocks noGrp="1"/>
          </p:cNvSpPr>
          <p:nvPr>
            <p:ph type="body" sz="quarter" idx="13"/>
          </p:nvPr>
        </p:nvSpPr>
        <p:spPr/>
        <p:txBody>
          <a:bodyPr/>
          <a:lstStyle/>
          <a:p>
            <a:r>
              <a:rPr lang="en-US" dirty="0"/>
              <a:t>Make changes via GUI </a:t>
            </a:r>
            <a:r>
              <a:rPr lang="en-US" dirty="0" err="1"/>
              <a:t>vs</a:t>
            </a:r>
            <a:r>
              <a:rPr lang="en-US" dirty="0"/>
              <a:t> XML…upload when ready </a:t>
            </a:r>
          </a:p>
        </p:txBody>
      </p:sp>
      <p:pic>
        <p:nvPicPr>
          <p:cNvPr id="5" name="Picture 4" descr="ords_admin.png"/>
          <p:cNvPicPr>
            <a:picLocks noChangeAspect="1"/>
          </p:cNvPicPr>
          <p:nvPr/>
        </p:nvPicPr>
        <p:blipFill>
          <a:blip r:embed="rId2" cstate="print"/>
          <a:stretch>
            <a:fillRect/>
          </a:stretch>
        </p:blipFill>
        <p:spPr>
          <a:xfrm>
            <a:off x="1447800" y="1047750"/>
            <a:ext cx="5259726" cy="3657600"/>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62000"/>
            <a:lum/>
          </a:blip>
          <a:srcRect/>
          <a:stretch>
            <a:fillRect t="-33000" b="-33000"/>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398964" y="133350"/>
            <a:ext cx="6573962" cy="1102519"/>
          </a:xfrm>
        </p:spPr>
        <p:txBody>
          <a:bodyPr/>
          <a:lstStyle/>
          <a:p>
            <a:r>
              <a:rPr lang="en-US" dirty="0">
                <a:solidFill>
                  <a:schemeClr val="accent1"/>
                </a:solidFill>
              </a:rPr>
              <a:t>REST Enabling Oracle Tables with Oracle REST Data Services</a:t>
            </a:r>
          </a:p>
        </p:txBody>
      </p:sp>
      <p:sp>
        <p:nvSpPr>
          <p:cNvPr id="11" name="Subtitle 10"/>
          <p:cNvSpPr>
            <a:spLocks noGrp="1"/>
          </p:cNvSpPr>
          <p:nvPr>
            <p:ph type="subTitle" idx="1"/>
          </p:nvPr>
        </p:nvSpPr>
        <p:spPr>
          <a:xfrm>
            <a:off x="511782" y="1315906"/>
            <a:ext cx="6574818" cy="685800"/>
          </a:xfrm>
        </p:spPr>
        <p:txBody>
          <a:bodyPr/>
          <a:lstStyle/>
          <a:p>
            <a:r>
              <a:rPr lang="en-US" dirty="0">
                <a:solidFill>
                  <a:schemeClr val="accent1"/>
                </a:solidFill>
              </a:rPr>
              <a:t>AND ORACLE SQL DEVELOPER!!!</a:t>
            </a:r>
          </a:p>
        </p:txBody>
      </p:sp>
      <p:sp>
        <p:nvSpPr>
          <p:cNvPr id="12" name="Text Placeholder 11"/>
          <p:cNvSpPr>
            <a:spLocks noGrp="1"/>
          </p:cNvSpPr>
          <p:nvPr>
            <p:ph type="body" sz="quarter" idx="13"/>
          </p:nvPr>
        </p:nvSpPr>
        <p:spPr>
          <a:xfrm>
            <a:off x="398964" y="2150607"/>
            <a:ext cx="6573962" cy="1885612"/>
          </a:xfrm>
        </p:spPr>
        <p:txBody>
          <a:bodyPr/>
          <a:lstStyle/>
          <a:p>
            <a:r>
              <a:rPr lang="en-US" dirty="0">
                <a:solidFill>
                  <a:schemeClr val="accent1"/>
                </a:solidFill>
              </a:rPr>
              <a:t>Jeff Smith</a:t>
            </a:r>
          </a:p>
          <a:p>
            <a:r>
              <a:rPr lang="en-US" dirty="0">
                <a:solidFill>
                  <a:schemeClr val="accent1"/>
                </a:solidFill>
              </a:rPr>
              <a:t>Jeff.D.Smith@oracle.com  ||  @</a:t>
            </a:r>
            <a:r>
              <a:rPr lang="en-US" dirty="0" err="1">
                <a:solidFill>
                  <a:schemeClr val="accent1"/>
                </a:solidFill>
              </a:rPr>
              <a:t>thatjeffsmith</a:t>
            </a:r>
            <a:endParaRPr lang="en-US" dirty="0">
              <a:solidFill>
                <a:schemeClr val="accent1"/>
              </a:solidFill>
            </a:endParaRPr>
          </a:p>
          <a:p>
            <a:r>
              <a:rPr lang="en-US" dirty="0">
                <a:solidFill>
                  <a:schemeClr val="accent1"/>
                </a:solidFill>
              </a:rPr>
              <a:t>Senior Principal Product Manager</a:t>
            </a:r>
          </a:p>
          <a:p>
            <a:r>
              <a:rPr lang="en-US" dirty="0">
                <a:solidFill>
                  <a:schemeClr val="accent1"/>
                </a:solidFill>
              </a:rPr>
              <a:t>Database Development Tools Group</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3" name="TextBox 2"/>
          <p:cNvSpPr txBox="1"/>
          <p:nvPr/>
        </p:nvSpPr>
        <p:spPr>
          <a:xfrm>
            <a:off x="7784849" y="2859530"/>
            <a:ext cx="914400" cy="914400"/>
          </a:xfrm>
          <a:prstGeom prst="rect">
            <a:avLst/>
          </a:prstGeom>
          <a:noFill/>
        </p:spPr>
        <p:txBody>
          <a:bodyPr wrap="none" lIns="0" tIns="0" rIns="0" bIns="0" rtlCol="0">
            <a:noAutofit/>
          </a:bodyPr>
          <a:lstStyle/>
          <a:p>
            <a:pPr>
              <a:lnSpc>
                <a:spcPct val="90000"/>
              </a:lnSpc>
            </a:pPr>
            <a:endParaRPr lang="en-US" dirty="0"/>
          </a:p>
        </p:txBody>
      </p:sp>
      <p:sp>
        <p:nvSpPr>
          <p:cNvPr id="6" name="TextBox 5"/>
          <p:cNvSpPr txBox="1"/>
          <p:nvPr/>
        </p:nvSpPr>
        <p:spPr>
          <a:xfrm>
            <a:off x="1295400" y="361950"/>
            <a:ext cx="914400" cy="914400"/>
          </a:xfrm>
          <a:prstGeom prst="rect">
            <a:avLst/>
          </a:prstGeom>
          <a:noFill/>
        </p:spPr>
        <p:txBody>
          <a:bodyPr wrap="none" lIns="0" tIns="0" rIns="0" bIns="0" rtlCol="0">
            <a:noAutofit/>
          </a:bodyPr>
          <a:lstStyle/>
          <a:p>
            <a:pPr>
              <a:lnSpc>
                <a:spcPct val="90000"/>
              </a:lnSpc>
            </a:pPr>
            <a:endParaRPr lang="en-US" dirty="0"/>
          </a:p>
        </p:txBody>
      </p:sp>
      <p:sp>
        <p:nvSpPr>
          <p:cNvPr id="7" name="TextBox 6"/>
          <p:cNvSpPr txBox="1"/>
          <p:nvPr/>
        </p:nvSpPr>
        <p:spPr>
          <a:xfrm>
            <a:off x="152400" y="227409"/>
            <a:ext cx="914400" cy="914400"/>
          </a:xfrm>
          <a:prstGeom prst="rect">
            <a:avLst/>
          </a:prstGeom>
          <a:noFill/>
        </p:spPr>
        <p:txBody>
          <a:bodyPr wrap="none" lIns="0" tIns="0" rIns="0" bIns="0" rtlCol="0">
            <a:noAutofit/>
          </a:bodyPr>
          <a:lstStyle/>
          <a:p>
            <a:pPr>
              <a:lnSpc>
                <a:spcPct val="90000"/>
              </a:lnSpc>
            </a:pPr>
            <a:endParaRPr lang="en-US" dirty="0">
              <a:solidFill>
                <a:schemeClr val="accent1"/>
              </a:solidFill>
            </a:endParaRPr>
          </a:p>
        </p:txBody>
      </p:sp>
      <p:pic>
        <p:nvPicPr>
          <p:cNvPr id="1026" name="E136AB43-308E-4EF1-A6E1-FA8212A3FE76" descr="6B6F940E-A582-4DB6-89F2-A0946BC954EA"/>
          <p:cNvPicPr>
            <a:picLocks noChangeAspect="1" noChangeArrowheads="1"/>
          </p:cNvPicPr>
          <p:nvPr/>
        </p:nvPicPr>
        <p:blipFill>
          <a:blip r:embed="rId4" cstate="print"/>
          <a:srcRect/>
          <a:stretch>
            <a:fillRect/>
          </a:stretch>
        </p:blipFill>
        <p:spPr bwMode="auto">
          <a:xfrm>
            <a:off x="7086600" y="0"/>
            <a:ext cx="1905000" cy="1905000"/>
          </a:xfrm>
          <a:prstGeom prst="rect">
            <a:avLst/>
          </a:prstGeom>
          <a:noFill/>
          <a:ln w="9525">
            <a:noFill/>
            <a:miter lim="800000"/>
            <a:headEnd/>
            <a:tailEnd/>
          </a:ln>
        </p:spPr>
      </p:pic>
    </p:spTree>
    <p:extLst>
      <p:ext uri="{BB962C8B-B14F-4D97-AF65-F5344CB8AC3E}">
        <p14:creationId xmlns:p14="http://schemas.microsoft.com/office/powerpoint/2010/main" val="291194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REST for Tables and Views</a:t>
            </a:r>
          </a:p>
        </p:txBody>
      </p:sp>
      <p:sp>
        <p:nvSpPr>
          <p:cNvPr id="4" name="Text Placeholder 3"/>
          <p:cNvSpPr>
            <a:spLocks noGrp="1"/>
          </p:cNvSpPr>
          <p:nvPr>
            <p:ph type="body" sz="quarter" idx="13"/>
          </p:nvPr>
        </p:nvSpPr>
        <p:spPr/>
        <p:txBody>
          <a:bodyPr/>
          <a:lstStyle/>
          <a:p>
            <a:r>
              <a:rPr lang="en-US" dirty="0"/>
              <a:t>Get Data In and Out – Just using REST – requires ORDS 3.0 and higher</a:t>
            </a:r>
          </a:p>
        </p:txBody>
      </p:sp>
      <p:pic>
        <p:nvPicPr>
          <p:cNvPr id="1026" name="Picture 2" descr="Swagger REST AP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276350"/>
            <a:ext cx="8656037"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709955"/>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REST Data Services</a:t>
            </a:r>
          </a:p>
        </p:txBody>
      </p:sp>
      <p:sp>
        <p:nvSpPr>
          <p:cNvPr id="4" name="Text Placeholder 3"/>
          <p:cNvSpPr>
            <a:spLocks noGrp="1"/>
          </p:cNvSpPr>
          <p:nvPr>
            <p:ph type="body" sz="quarter" idx="13"/>
          </p:nvPr>
        </p:nvSpPr>
        <p:spPr/>
        <p:txBody>
          <a:bodyPr/>
          <a:lstStyle/>
          <a:p>
            <a:r>
              <a:rPr lang="en-US" dirty="0"/>
              <a:t>Auto enablement of RESTful request modules – User Interface</a:t>
            </a:r>
          </a:p>
        </p:txBody>
      </p:sp>
      <p:sp>
        <p:nvSpPr>
          <p:cNvPr id="6" name="Rectangle 5"/>
          <p:cNvSpPr/>
          <p:nvPr/>
        </p:nvSpPr>
        <p:spPr>
          <a:xfrm>
            <a:off x="936582" y="4205297"/>
            <a:ext cx="2091102" cy="230832"/>
          </a:xfrm>
          <a:prstGeom prst="rect">
            <a:avLst/>
          </a:prstGeom>
        </p:spPr>
        <p:txBody>
          <a:bodyPr wrap="square">
            <a:spAutoFit/>
          </a:bodyPr>
          <a:lstStyle/>
          <a:p>
            <a:pPr algn="ctr"/>
            <a:r>
              <a:rPr lang="en-US" sz="900" dirty="0">
                <a:solidFill>
                  <a:schemeClr val="tx1">
                    <a:lumMod val="50000"/>
                    <a:lumOff val="50000"/>
                  </a:schemeClr>
                </a:solidFill>
              </a:rPr>
              <a:t>Right click to Enable REST Service</a:t>
            </a:r>
          </a:p>
        </p:txBody>
      </p:sp>
      <p:pic>
        <p:nvPicPr>
          <p:cNvPr id="12" name="Picture 11"/>
          <p:cNvPicPr>
            <a:picLocks noChangeAspect="1"/>
          </p:cNvPicPr>
          <p:nvPr/>
        </p:nvPicPr>
        <p:blipFill>
          <a:blip r:embed="rId3" cstate="print"/>
          <a:stretch>
            <a:fillRect/>
          </a:stretch>
        </p:blipFill>
        <p:spPr>
          <a:xfrm>
            <a:off x="1079442" y="1163562"/>
            <a:ext cx="1795157" cy="2925442"/>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3441579" y="4227302"/>
            <a:ext cx="4036911" cy="230832"/>
          </a:xfrm>
          <a:prstGeom prst="rect">
            <a:avLst/>
          </a:prstGeom>
        </p:spPr>
        <p:txBody>
          <a:bodyPr wrap="square">
            <a:spAutoFit/>
          </a:bodyPr>
          <a:lstStyle/>
          <a:p>
            <a:pPr algn="ctr"/>
            <a:r>
              <a:rPr lang="en-US" sz="900" dirty="0">
                <a:solidFill>
                  <a:schemeClr val="tx1">
                    <a:lumMod val="50000"/>
                    <a:lumOff val="50000"/>
                  </a:schemeClr>
                </a:solidFill>
              </a:rPr>
              <a:t>Set Properties: on or off, alias?, require authorization?</a:t>
            </a:r>
          </a:p>
        </p:txBody>
      </p:sp>
      <p:sp>
        <p:nvSpPr>
          <p:cNvPr id="16" name="Right Arrow 15"/>
          <p:cNvSpPr/>
          <p:nvPr/>
        </p:nvSpPr>
        <p:spPr>
          <a:xfrm>
            <a:off x="3044692" y="2415134"/>
            <a:ext cx="481934" cy="27779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C:\Users\jdsmith\AppData\Local\Temp\SNAGHTMLb82e432.PNG"/>
          <p:cNvPicPr>
            <a:picLocks noChangeAspect="1" noChangeArrowheads="1"/>
          </p:cNvPicPr>
          <p:nvPr/>
        </p:nvPicPr>
        <p:blipFill>
          <a:blip r:embed="rId4" cstate="print"/>
          <a:srcRect/>
          <a:stretch>
            <a:fillRect/>
          </a:stretch>
        </p:blipFill>
        <p:spPr bwMode="auto">
          <a:xfrm>
            <a:off x="3733800" y="1123950"/>
            <a:ext cx="4102946" cy="3067913"/>
          </a:xfrm>
          <a:prstGeom prst="rect">
            <a:avLst/>
          </a:prstGeom>
          <a:noFill/>
        </p:spPr>
      </p:pic>
    </p:spTree>
    <p:extLst>
      <p:ext uri="{BB962C8B-B14F-4D97-AF65-F5344CB8AC3E}">
        <p14:creationId xmlns:p14="http://schemas.microsoft.com/office/powerpoint/2010/main" val="2388363322"/>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5" name="Picture 4" descr="peeps_employees_rest.png">
            <a:hlinkClick r:id="rId2"/>
          </p:cNvPr>
          <p:cNvPicPr>
            <a:picLocks noChangeAspect="1"/>
          </p:cNvPicPr>
          <p:nvPr/>
        </p:nvPicPr>
        <p:blipFill>
          <a:blip r:embed="rId3" cstate="print"/>
          <a:stretch>
            <a:fillRect/>
          </a:stretch>
        </p:blipFill>
        <p:spPr>
          <a:xfrm>
            <a:off x="228600" y="209550"/>
            <a:ext cx="4446542" cy="4381500"/>
          </a:xfrm>
          <a:prstGeom prst="rect">
            <a:avLst/>
          </a:prstGeom>
        </p:spPr>
      </p:pic>
      <p:sp>
        <p:nvSpPr>
          <p:cNvPr id="6" name="TextBox 5"/>
          <p:cNvSpPr txBox="1"/>
          <p:nvPr/>
        </p:nvSpPr>
        <p:spPr>
          <a:xfrm>
            <a:off x="4724400" y="1733550"/>
            <a:ext cx="4724400" cy="1143000"/>
          </a:xfrm>
          <a:prstGeom prst="rect">
            <a:avLst/>
          </a:prstGeom>
          <a:noFill/>
        </p:spPr>
        <p:txBody>
          <a:bodyPr wrap="square" lIns="0" tIns="0" rIns="0" bIns="0" rtlCol="0">
            <a:noAutofit/>
          </a:bodyPr>
          <a:lstStyle/>
          <a:p>
            <a:pPr>
              <a:lnSpc>
                <a:spcPct val="90000"/>
              </a:lnSpc>
            </a:pPr>
            <a:r>
              <a:rPr lang="en-US" sz="1600" dirty="0">
                <a:hlinkClick r:id="rId2"/>
              </a:rPr>
              <a:t>http://localhost:8080/ords/peeps/employees/</a:t>
            </a:r>
            <a:r>
              <a:rPr lang="en-US" sz="1600" i="1" dirty="0">
                <a:hlinkClick r:id="rId2"/>
              </a:rPr>
              <a:t>198</a:t>
            </a:r>
            <a:br>
              <a:rPr lang="en-US" sz="1600" dirty="0"/>
            </a:br>
            <a:br>
              <a:rPr lang="en-US" sz="1600" dirty="0"/>
            </a:br>
            <a:r>
              <a:rPr lang="en-US" sz="1600" dirty="0"/>
              <a:t>I aliased HR as ‘peeps’ … automatically pull up a </a:t>
            </a:r>
            <a:br>
              <a:rPr lang="en-US" sz="1600" dirty="0"/>
            </a:br>
            <a:r>
              <a:rPr lang="en-US" sz="1600" dirty="0"/>
              <a:t>record via the PK, </a:t>
            </a:r>
            <a:r>
              <a:rPr lang="en-US" sz="1600" i="1" dirty="0"/>
              <a:t>EMPLOYEE_ID</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rPr lang="en-US" dirty="0"/>
              <a:t>Auto enablement of RESTful request modules – User Interface</a:t>
            </a:r>
          </a:p>
          <a:p>
            <a:r>
              <a:rPr lang="en-US" dirty="0"/>
              <a:t>Exposes these operations</a:t>
            </a:r>
          </a:p>
          <a:p>
            <a:pPr marL="285750" indent="-285750">
              <a:buFont typeface="Arial"/>
              <a:buChar char="•"/>
            </a:pPr>
            <a:r>
              <a:rPr lang="en-US" dirty="0"/>
              <a:t>Schema level Metadata</a:t>
            </a:r>
          </a:p>
          <a:p>
            <a:pPr marL="285750" indent="-285750">
              <a:buFont typeface="Arial"/>
              <a:buChar char="•"/>
            </a:pPr>
            <a:r>
              <a:rPr lang="en-US" dirty="0"/>
              <a:t>Table Metadata</a:t>
            </a:r>
          </a:p>
          <a:p>
            <a:pPr marL="285750" indent="-285750">
              <a:buFont typeface="Arial"/>
              <a:buChar char="•"/>
            </a:pPr>
            <a:r>
              <a:rPr lang="en-US" dirty="0"/>
              <a:t>Get ( Select )</a:t>
            </a:r>
          </a:p>
          <a:p>
            <a:pPr marL="285750" indent="-285750">
              <a:buFont typeface="Arial"/>
              <a:buChar char="•"/>
            </a:pPr>
            <a:r>
              <a:rPr lang="en-US" dirty="0"/>
              <a:t>Query ( Filtering )</a:t>
            </a:r>
          </a:p>
          <a:p>
            <a:pPr marL="285750" indent="-285750">
              <a:buFont typeface="Arial"/>
              <a:buChar char="•"/>
            </a:pPr>
            <a:r>
              <a:rPr lang="en-US" dirty="0"/>
              <a:t>Insert</a:t>
            </a:r>
          </a:p>
          <a:p>
            <a:pPr marL="285750" indent="-285750">
              <a:buFont typeface="Arial"/>
              <a:buChar char="•"/>
            </a:pPr>
            <a:r>
              <a:rPr lang="en-US" dirty="0"/>
              <a:t>Update</a:t>
            </a:r>
          </a:p>
          <a:p>
            <a:pPr marL="285750" indent="-285750">
              <a:buFont typeface="Arial"/>
              <a:buChar char="•"/>
            </a:pPr>
            <a:r>
              <a:rPr lang="en-US" dirty="0"/>
              <a:t>Delete</a:t>
            </a:r>
          </a:p>
          <a:p>
            <a:pPr marL="285750" indent="-285750">
              <a:buFont typeface="Arial"/>
              <a:buChar char="•"/>
            </a:pPr>
            <a:r>
              <a:rPr lang="en-US" dirty="0"/>
              <a:t>Bulk load</a:t>
            </a:r>
          </a:p>
        </p:txBody>
      </p:sp>
      <p:sp>
        <p:nvSpPr>
          <p:cNvPr id="6" name="Rectangle 5"/>
          <p:cNvSpPr/>
          <p:nvPr/>
        </p:nvSpPr>
        <p:spPr>
          <a:xfrm>
            <a:off x="936582" y="4205297"/>
            <a:ext cx="2091102" cy="230832"/>
          </a:xfrm>
          <a:prstGeom prst="rect">
            <a:avLst/>
          </a:prstGeom>
        </p:spPr>
        <p:txBody>
          <a:bodyPr wrap="square">
            <a:spAutoFit/>
          </a:bodyPr>
          <a:lstStyle/>
          <a:p>
            <a:pPr algn="ctr"/>
            <a:r>
              <a:rPr lang="en-US" sz="900" dirty="0">
                <a:solidFill>
                  <a:schemeClr val="tx1">
                    <a:lumMod val="50000"/>
                    <a:lumOff val="50000"/>
                  </a:schemeClr>
                </a:solidFill>
              </a:rPr>
              <a:t>Right click to Enable REST Service</a:t>
            </a:r>
          </a:p>
        </p:txBody>
      </p:sp>
      <p:pic>
        <p:nvPicPr>
          <p:cNvPr id="18434" name="Picture 2" descr="C:\Users\jdsmith\AppData\Local\Temp\SNAGHTML61a478a.PNG"/>
          <p:cNvPicPr>
            <a:picLocks noChangeAspect="1" noChangeArrowheads="1"/>
          </p:cNvPicPr>
          <p:nvPr/>
        </p:nvPicPr>
        <p:blipFill>
          <a:blip r:embed="rId3" cstate="print"/>
          <a:srcRect/>
          <a:stretch>
            <a:fillRect/>
          </a:stretch>
        </p:blipFill>
        <p:spPr bwMode="auto">
          <a:xfrm>
            <a:off x="457200" y="1047750"/>
            <a:ext cx="4638675" cy="3505564"/>
          </a:xfrm>
          <a:prstGeom prst="rect">
            <a:avLst/>
          </a:prstGeom>
          <a:noFill/>
        </p:spPr>
      </p:pic>
      <p:sp>
        <p:nvSpPr>
          <p:cNvPr id="7" name="Title 1"/>
          <p:cNvSpPr>
            <a:spLocks noGrp="1"/>
          </p:cNvSpPr>
          <p:nvPr>
            <p:ph type="title"/>
          </p:nvPr>
        </p:nvSpPr>
        <p:spPr>
          <a:xfrm>
            <a:off x="804347" y="245538"/>
            <a:ext cx="8229586" cy="406395"/>
          </a:xfrm>
        </p:spPr>
        <p:txBody>
          <a:bodyPr/>
          <a:lstStyle/>
          <a:p>
            <a:r>
              <a:rPr lang="en-US" dirty="0"/>
              <a:t>REST, CRUD Table API</a:t>
            </a:r>
          </a:p>
        </p:txBody>
      </p:sp>
    </p:spTree>
    <p:extLst>
      <p:ext uri="{BB962C8B-B14F-4D97-AF65-F5344CB8AC3E}">
        <p14:creationId xmlns:p14="http://schemas.microsoft.com/office/powerpoint/2010/main" val="324873731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sz="quarter" idx="12"/>
          </p:nvPr>
        </p:nvSpPr>
        <p:spPr>
          <a:xfrm>
            <a:off x="381000" y="819150"/>
            <a:ext cx="8382000" cy="3352800"/>
          </a:xfrm>
        </p:spPr>
        <p:txBody>
          <a:bodyPr>
            <a:normAutofit fontScale="85000" lnSpcReduction="20000"/>
          </a:bodyPr>
          <a:lstStyle/>
          <a:p>
            <a:r>
              <a:rPr lang="en-US" sz="2000" dirty="0">
                <a:latin typeface="Arial" charset="0"/>
                <a:ea typeface="ヒラギノ角ゴ ProN W3" charset="0"/>
                <a:cs typeface="ヒラギノ角ゴ ProN W3" charset="0"/>
              </a:rPr>
              <a:t>Developer can now offload filtering REST requests on the SERVER via SQL</a:t>
            </a:r>
          </a:p>
          <a:p>
            <a:r>
              <a:rPr lang="ro-RO" sz="2000" dirty="0">
                <a:latin typeface="Arial" charset="0"/>
                <a:ea typeface="ヒラギノ角ゴ ProN W3" charset="0"/>
                <a:cs typeface="ヒラギノ角ゴ ProN W3" charset="0"/>
              </a:rPr>
              <a:t>Operators</a:t>
            </a:r>
          </a:p>
          <a:p>
            <a:pPr lvl="1"/>
            <a:r>
              <a:rPr lang="ro-RO" sz="1700" dirty="0">
                <a:latin typeface="Arial" charset="0"/>
                <a:ea typeface="ヒラギノ角ゴ ProN W3" charset="0"/>
                <a:cs typeface="ヒラギノ角ゴ ProN W3" charset="0"/>
              </a:rPr>
              <a:t>$eq,$gt,$lt,$lte,$gte,$ne,$instr</a:t>
            </a:r>
          </a:p>
          <a:p>
            <a:r>
              <a:rPr lang="ro-RO" sz="2000" dirty="0">
                <a:latin typeface="Arial" charset="0"/>
                <a:ea typeface="ヒラギノ角ゴ ProN W3" charset="0"/>
                <a:cs typeface="ヒラギノ角ゴ ProN W3" charset="0"/>
              </a:rPr>
              <a:t>Logical </a:t>
            </a:r>
          </a:p>
          <a:p>
            <a:pPr lvl="1"/>
            <a:r>
              <a:rPr lang="ro-RO" sz="1700" dirty="0">
                <a:latin typeface="Arial" charset="0"/>
                <a:ea typeface="ヒラギノ角ゴ ProN W3" charset="0"/>
                <a:cs typeface="ヒラギノ角ゴ ProN W3" charset="0"/>
              </a:rPr>
              <a:t>$and, $or</a:t>
            </a:r>
          </a:p>
          <a:p>
            <a:r>
              <a:rPr lang="ro-RO" sz="2000" dirty="0">
                <a:latin typeface="Arial" charset="0"/>
                <a:ea typeface="ヒラギノ角ゴ ProN W3" charset="0"/>
                <a:cs typeface="ヒラギノ角ゴ ProN W3" charset="0"/>
              </a:rPr>
              <a:t>Time Based</a:t>
            </a:r>
            <a:r>
              <a:rPr lang="ro-RO" sz="1400" dirty="0">
                <a:latin typeface="Arial" charset="0"/>
                <a:ea typeface="ヒラギノ角ゴ ProN W3" charset="0"/>
                <a:cs typeface="ヒラギノ角ゴ ProN W3" charset="0"/>
              </a:rPr>
              <a:t> ( coming in 3.0 ) </a:t>
            </a:r>
          </a:p>
          <a:p>
            <a:pPr lvl="1"/>
            <a:r>
              <a:rPr lang="ro-RO" sz="1700" dirty="0">
                <a:latin typeface="Arial" charset="0"/>
                <a:ea typeface="ヒラギノ角ゴ ProN W3" charset="0"/>
                <a:cs typeface="ヒラギノ角ゴ ProN W3" charset="0"/>
              </a:rPr>
              <a:t>$asof</a:t>
            </a:r>
          </a:p>
          <a:p>
            <a:r>
              <a:rPr lang="en-US" sz="2000" dirty="0">
                <a:latin typeface="Arial" charset="0"/>
                <a:ea typeface="ヒラギノ角ゴ ProN W3" charset="0"/>
                <a:cs typeface="ヒラギノ角ゴ ProN W3" charset="0"/>
              </a:rPr>
              <a:t>Examples:</a:t>
            </a:r>
          </a:p>
          <a:p>
            <a:pPr lvl="1"/>
            <a:r>
              <a:rPr lang="en-US" sz="1700" dirty="0">
                <a:latin typeface="Arial" charset="0"/>
                <a:ea typeface="ヒラギノ角ゴ ProN W3" charset="0"/>
                <a:cs typeface="ヒラギノ角ゴ ProN W3" charset="0"/>
              </a:rPr>
              <a:t>{ "</a:t>
            </a:r>
            <a:r>
              <a:rPr lang="en-US" sz="1700" dirty="0" err="1">
                <a:latin typeface="Arial" charset="0"/>
                <a:ea typeface="ヒラギノ角ゴ ProN W3" charset="0"/>
                <a:cs typeface="ヒラギノ角ゴ ProN W3" charset="0"/>
              </a:rPr>
              <a:t>qty</a:t>
            </a:r>
            <a:r>
              <a:rPr lang="en-US" sz="1700" dirty="0">
                <a:latin typeface="Arial" charset="0"/>
                <a:ea typeface="ヒラギノ角ゴ ProN W3" charset="0"/>
                <a:cs typeface="ヒラギノ角ゴ ProN W3" charset="0"/>
              </a:rPr>
              <a:t>": { "$</a:t>
            </a:r>
            <a:r>
              <a:rPr lang="en-US" sz="1700" dirty="0" err="1">
                <a:latin typeface="Arial" charset="0"/>
                <a:ea typeface="ヒラギノ角ゴ ProN W3" charset="0"/>
                <a:cs typeface="ヒラギノ角ゴ ProN W3" charset="0"/>
              </a:rPr>
              <a:t>gt</a:t>
            </a:r>
            <a:r>
              <a:rPr lang="en-US" sz="1700" dirty="0">
                <a:latin typeface="Arial" charset="0"/>
                <a:ea typeface="ヒラギノ角ゴ ProN W3" charset="0"/>
                <a:cs typeface="ヒラギノ角ゴ ProN W3" charset="0"/>
              </a:rPr>
              <a:t>": 20 } }</a:t>
            </a:r>
          </a:p>
          <a:p>
            <a:pPr lvl="1"/>
            <a:r>
              <a:rPr lang="ro-RO" sz="1700" dirty="0">
                <a:latin typeface="Arial" charset="0"/>
                <a:ea typeface="ヒラギノ角ゴ ProN W3" charset="0"/>
                <a:cs typeface="ヒラギノ角ゴ ProN W3" charset="0"/>
              </a:rPr>
              <a:t>{"$and": [{"price": {"$ne": 1.99}},{"price": {"$notnull": ""}}] </a:t>
            </a:r>
          </a:p>
          <a:p>
            <a:pPr lvl="1"/>
            <a:r>
              <a:rPr lang="ro-RO" sz="1700" dirty="0">
                <a:latin typeface="Arial" charset="0"/>
                <a:ea typeface="ヒラギノ角ゴ ProN W3" charset="0"/>
                <a:cs typeface="ヒラギノ角ゴ ProN W3" charset="0"/>
              </a:rPr>
              <a:t>{"price": [{"$ne": 1.99}},{"$notnull": ""}] </a:t>
            </a:r>
          </a:p>
          <a:p>
            <a:pPr lvl="1"/>
            <a:r>
              <a:rPr lang="en-US" sz="1700" dirty="0">
                <a:latin typeface="Arial" charset="0"/>
                <a:ea typeface="ヒラギノ角ゴ ProN W3" charset="0"/>
                <a:cs typeface="ヒラギノ角ゴ ProN W3" charset="0"/>
              </a:rPr>
              <a:t>{"$or": [{"</a:t>
            </a:r>
            <a:r>
              <a:rPr lang="en-US" sz="1700" dirty="0" err="1">
                <a:latin typeface="Arial" charset="0"/>
                <a:ea typeface="ヒラギノ角ゴ ProN W3" charset="0"/>
                <a:cs typeface="ヒラギノ角ゴ ProN W3" charset="0"/>
              </a:rPr>
              <a:t>qty</a:t>
            </a:r>
            <a:r>
              <a:rPr lang="en-US" sz="1700" dirty="0">
                <a:latin typeface="Arial" charset="0"/>
                <a:ea typeface="ヒラギノ角ゴ ProN W3" charset="0"/>
                <a:cs typeface="ヒラギノ角ゴ ProN W3" charset="0"/>
              </a:rPr>
              <a:t>": {"$</a:t>
            </a:r>
            <a:r>
              <a:rPr lang="en-US" sz="1700" dirty="0" err="1">
                <a:latin typeface="Arial" charset="0"/>
                <a:ea typeface="ヒラギノ角ゴ ProN W3" charset="0"/>
                <a:cs typeface="ヒラギノ角ゴ ProN W3" charset="0"/>
              </a:rPr>
              <a:t>lt</a:t>
            </a:r>
            <a:r>
              <a:rPr lang="en-US" sz="1700" dirty="0">
                <a:latin typeface="Arial" charset="0"/>
                <a:ea typeface="ヒラギノ角ゴ ProN W3" charset="0"/>
                <a:cs typeface="ヒラギノ角ゴ ProN W3" charset="0"/>
              </a:rPr>
              <a:t>": 20}},{"sale": {"$</a:t>
            </a:r>
            <a:r>
              <a:rPr lang="en-US" sz="1700" dirty="0" err="1">
                <a:latin typeface="Arial" charset="0"/>
                <a:ea typeface="ヒラギノ角ゴ ProN W3" charset="0"/>
                <a:cs typeface="ヒラギノ角ゴ ProN W3" charset="0"/>
              </a:rPr>
              <a:t>eq</a:t>
            </a:r>
            <a:r>
              <a:rPr lang="en-US" sz="1700" dirty="0">
                <a:latin typeface="Arial" charset="0"/>
                <a:ea typeface="ヒラギノ角ゴ ProN W3" charset="0"/>
                <a:cs typeface="ヒラギノ角ゴ ProN W3" charset="0"/>
              </a:rPr>
              <a:t>": "TRUE"}}] 	</a:t>
            </a:r>
          </a:p>
          <a:p>
            <a:pPr lvl="1"/>
            <a:r>
              <a:rPr lang="fi-FI" sz="1700" dirty="0">
                <a:latin typeface="Arial" charset="0"/>
                <a:ea typeface="ヒラギノ角ゴ ProN W3" charset="0"/>
                <a:cs typeface="ヒラギノ角ゴ ProN W3" charset="0"/>
              </a:rPr>
              <a:t>$</a:t>
            </a:r>
            <a:r>
              <a:rPr lang="fi-FI" sz="1700" dirty="0" err="1">
                <a:latin typeface="Arial" charset="0"/>
                <a:ea typeface="ヒラギノ角ゴ ProN W3" charset="0"/>
                <a:cs typeface="ヒラギノ角ゴ ProN W3" charset="0"/>
              </a:rPr>
              <a:t>asof</a:t>
            </a:r>
            <a:r>
              <a:rPr lang="fi-FI" sz="1700" dirty="0">
                <a:latin typeface="Arial" charset="0"/>
                <a:ea typeface="ヒラギノ角ゴ ProN W3" charset="0"/>
                <a:cs typeface="ヒラギノ角ゴ ProN W3" charset="0"/>
              </a:rPr>
              <a:t>: {"$</a:t>
            </a:r>
            <a:r>
              <a:rPr lang="fi-FI" sz="1700" dirty="0" err="1">
                <a:latin typeface="Arial" charset="0"/>
                <a:ea typeface="ヒラギノ角ゴ ProN W3" charset="0"/>
                <a:cs typeface="ヒラギノ角ゴ ProN W3" charset="0"/>
              </a:rPr>
              <a:t>timestamp</a:t>
            </a:r>
            <a:r>
              <a:rPr lang="fi-FI" sz="1700" dirty="0">
                <a:latin typeface="Arial" charset="0"/>
                <a:ea typeface="ヒラギノ角ゴ ProN W3" charset="0"/>
                <a:cs typeface="ヒラギノ角ゴ ProN W3" charset="0"/>
              </a:rPr>
              <a:t>": ”……"}</a:t>
            </a:r>
            <a:endParaRPr lang="ro-RO" sz="1700" dirty="0">
              <a:latin typeface="Arial" charset="0"/>
              <a:ea typeface="ヒラギノ角ゴ ProN W3" charset="0"/>
              <a:cs typeface="ヒラギノ角ゴ ProN W3" charset="0"/>
            </a:endParaRPr>
          </a:p>
          <a:p>
            <a:endParaRPr lang="en-US" dirty="0"/>
          </a:p>
        </p:txBody>
      </p:sp>
    </p:spTree>
    <p:extLst>
      <p:ext uri="{BB962C8B-B14F-4D97-AF65-F5344CB8AC3E}">
        <p14:creationId xmlns:p14="http://schemas.microsoft.com/office/powerpoint/2010/main" val="147465432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 Examples</a:t>
            </a:r>
          </a:p>
        </p:txBody>
      </p:sp>
      <p:sp>
        <p:nvSpPr>
          <p:cNvPr id="3" name="Content Placeholder 2"/>
          <p:cNvSpPr>
            <a:spLocks noGrp="1"/>
          </p:cNvSpPr>
          <p:nvPr>
            <p:ph sz="quarter" idx="12"/>
          </p:nvPr>
        </p:nvSpPr>
        <p:spPr/>
        <p:txBody>
          <a:bodyPr>
            <a:normAutofit/>
          </a:bodyPr>
          <a:lstStyle/>
          <a:p>
            <a:r>
              <a:rPr lang="en-US" dirty="0"/>
              <a:t>URI Escape the filter</a:t>
            </a:r>
          </a:p>
          <a:p>
            <a:r>
              <a:rPr lang="en-US" dirty="0"/>
              <a:t>Add as ?q=</a:t>
            </a:r>
            <a:r>
              <a:rPr lang="en-US" i="1" dirty="0"/>
              <a:t>JSON</a:t>
            </a:r>
          </a:p>
        </p:txBody>
      </p:sp>
      <p:pic>
        <p:nvPicPr>
          <p:cNvPr id="5" name="Picture 4"/>
          <p:cNvPicPr>
            <a:picLocks noChangeAspect="1"/>
          </p:cNvPicPr>
          <p:nvPr/>
        </p:nvPicPr>
        <p:blipFill>
          <a:blip r:embed="rId3"/>
          <a:stretch>
            <a:fillRect/>
          </a:stretch>
        </p:blipFill>
        <p:spPr>
          <a:xfrm>
            <a:off x="3352800" y="651933"/>
            <a:ext cx="5324085" cy="3988994"/>
          </a:xfrm>
          <a:prstGeom prst="rect">
            <a:avLst/>
          </a:prstGeom>
        </p:spPr>
      </p:pic>
    </p:spTree>
    <p:extLst>
      <p:ext uri="{BB962C8B-B14F-4D97-AF65-F5344CB8AC3E}">
        <p14:creationId xmlns:p14="http://schemas.microsoft.com/office/powerpoint/2010/main" val="18543986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04347" y="245538"/>
            <a:ext cx="8229586" cy="406395"/>
          </a:xfrm>
        </p:spPr>
        <p:txBody>
          <a:bodyPr/>
          <a:lstStyle/>
          <a:p>
            <a:r>
              <a:rPr lang="en-US" dirty="0"/>
              <a:t>POST: Insert a New Record </a:t>
            </a:r>
          </a:p>
        </p:txBody>
      </p:sp>
      <p:pic>
        <p:nvPicPr>
          <p:cNvPr id="1026" name="Picture 2" descr="Don't forget to set the content ty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4838"/>
            <a:ext cx="776287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 let's go GET i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047750"/>
            <a:ext cx="455616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39106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UT, not POST. And you supply the record in the URI via the PK valu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742950"/>
            <a:ext cx="5638800" cy="398033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804347" y="245538"/>
            <a:ext cx="8229586" cy="406395"/>
          </a:xfrm>
        </p:spPr>
        <p:txBody>
          <a:bodyPr/>
          <a:lstStyle/>
          <a:p>
            <a:r>
              <a:rPr lang="en-US" dirty="0"/>
              <a:t>PUT: Update an Existing Record</a:t>
            </a:r>
          </a:p>
        </p:txBody>
      </p:sp>
    </p:spTree>
    <p:extLst>
      <p:ext uri="{BB962C8B-B14F-4D97-AF65-F5344CB8AC3E}">
        <p14:creationId xmlns:p14="http://schemas.microsoft.com/office/powerpoint/2010/main" val="2689722065"/>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Catalog</a:t>
            </a:r>
          </a:p>
        </p:txBody>
      </p:sp>
      <p:sp>
        <p:nvSpPr>
          <p:cNvPr id="3" name="Content Placeholder 2"/>
          <p:cNvSpPr>
            <a:spLocks noGrp="1"/>
          </p:cNvSpPr>
          <p:nvPr>
            <p:ph sz="quarter" idx="12"/>
          </p:nvPr>
        </p:nvSpPr>
        <p:spPr>
          <a:xfrm>
            <a:off x="762000" y="971550"/>
            <a:ext cx="5672653" cy="3062606"/>
          </a:xfrm>
        </p:spPr>
        <p:txBody>
          <a:bodyPr>
            <a:normAutofit/>
          </a:bodyPr>
          <a:lstStyle/>
          <a:p>
            <a:r>
              <a:rPr lang="en-US" dirty="0"/>
              <a:t>Catalog of all REST enabled Objects</a:t>
            </a:r>
          </a:p>
          <a:p>
            <a:r>
              <a:rPr lang="en-US" dirty="0">
                <a:hlinkClick r:id="rId3"/>
              </a:rPr>
              <a:t>/</a:t>
            </a:r>
            <a:r>
              <a:rPr lang="en-US" dirty="0" err="1">
                <a:hlinkClick r:id="rId3"/>
              </a:rPr>
              <a:t>ords</a:t>
            </a:r>
            <a:r>
              <a:rPr lang="en-US" dirty="0">
                <a:hlinkClick r:id="rId3"/>
              </a:rPr>
              <a:t>/&lt;schema&gt;/metadata-catalog/</a:t>
            </a:r>
            <a:endParaRPr lang="en-US" dirty="0"/>
          </a:p>
        </p:txBody>
      </p:sp>
      <p:sp>
        <p:nvSpPr>
          <p:cNvPr id="4" name="Text Placeholder 3"/>
          <p:cNvSpPr>
            <a:spLocks noGrp="1"/>
          </p:cNvSpPr>
          <p:nvPr>
            <p:ph type="body" sz="quarter" idx="13"/>
          </p:nvPr>
        </p:nvSpPr>
        <p:spPr/>
        <p:txBody>
          <a:bodyPr/>
          <a:lstStyle/>
          <a:p>
            <a:r>
              <a:rPr lang="en-US" dirty="0"/>
              <a:t>Show me what’s available for SCHEMA or DESC a RESOURCE (Table/View) </a:t>
            </a:r>
          </a:p>
        </p:txBody>
      </p:sp>
      <p:pic>
        <p:nvPicPr>
          <p:cNvPr id="5" name="Picture 4" descr="Screen Shot 2015-02-17 at 23.12.5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0273" y="1757322"/>
            <a:ext cx="4160328" cy="2871827"/>
          </a:xfrm>
          <a:prstGeom prst="rect">
            <a:avLst/>
          </a:prstGeom>
        </p:spPr>
      </p:pic>
      <p:pic>
        <p:nvPicPr>
          <p:cNvPr id="6" name="Picture 5"/>
          <p:cNvPicPr>
            <a:picLocks noChangeAspect="1"/>
          </p:cNvPicPr>
          <p:nvPr/>
        </p:nvPicPr>
        <p:blipFill>
          <a:blip r:embed="rId5"/>
          <a:stretch>
            <a:fillRect/>
          </a:stretch>
        </p:blipFill>
        <p:spPr>
          <a:xfrm>
            <a:off x="5334000" y="953016"/>
            <a:ext cx="2819400" cy="3732008"/>
          </a:xfrm>
          <a:prstGeom prst="rect">
            <a:avLst/>
          </a:prstGeom>
        </p:spPr>
      </p:pic>
    </p:spTree>
    <p:extLst>
      <p:ext uri="{BB962C8B-B14F-4D97-AF65-F5344CB8AC3E}">
        <p14:creationId xmlns:p14="http://schemas.microsoft.com/office/powerpoint/2010/main" val="296639676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Services Report</a:t>
            </a:r>
          </a:p>
        </p:txBody>
      </p:sp>
      <p:sp>
        <p:nvSpPr>
          <p:cNvPr id="4" name="Text Placeholder 3"/>
          <p:cNvSpPr>
            <a:spLocks noGrp="1"/>
          </p:cNvSpPr>
          <p:nvPr>
            <p:ph type="body" sz="quarter" idx="13"/>
          </p:nvPr>
        </p:nvSpPr>
        <p:spPr/>
        <p:txBody>
          <a:bodyPr/>
          <a:lstStyle/>
          <a:p>
            <a:r>
              <a:rPr lang="en-US" dirty="0"/>
              <a:t>In SQL Developer – Shows ‘auto’ REST enabled objects for current schema</a:t>
            </a:r>
          </a:p>
        </p:txBody>
      </p:sp>
      <p:pic>
        <p:nvPicPr>
          <p:cNvPr id="5" name="Picture 4" descr="rest_report.png"/>
          <p:cNvPicPr>
            <a:picLocks noChangeAspect="1"/>
          </p:cNvPicPr>
          <p:nvPr/>
        </p:nvPicPr>
        <p:blipFill>
          <a:blip r:embed="rId2" cstate="print"/>
          <a:stretch>
            <a:fillRect/>
          </a:stretch>
        </p:blipFill>
        <p:spPr>
          <a:xfrm>
            <a:off x="1676400" y="971550"/>
            <a:ext cx="6248400" cy="3776306"/>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2" name="Title 3"/>
          <p:cNvSpPr txBox="1">
            <a:spLocks noGrp="1"/>
          </p:cNvSpPr>
          <p:nvPr>
            <p:ph type="title" idx="4294967295"/>
          </p:nvPr>
        </p:nvSpPr>
        <p:spPr>
          <a:xfrm>
            <a:off x="301752" y="0"/>
            <a:ext cx="7772400" cy="762000"/>
          </a:xfrm>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Agenda</a:t>
            </a:r>
          </a:p>
        </p:txBody>
      </p:sp>
      <p:sp>
        <p:nvSpPr>
          <p:cNvPr id="3" name="Text Placeholder 2"/>
          <p:cNvSpPr txBox="1">
            <a:spLocks noGrp="1"/>
          </p:cNvSpPr>
          <p:nvPr>
            <p:ph type="body" idx="4294967295"/>
          </p:nvPr>
        </p:nvSpPr>
        <p:spPr>
          <a:xfrm>
            <a:off x="533400" y="1200150"/>
            <a:ext cx="7772400" cy="2616200"/>
          </a:xfrm>
        </p:spPr>
        <p:txBody>
          <a:bodyPr/>
          <a:lstStyle>
            <a:defPPr marL="432000" lvl="0" indent="-324000" algn="l" hangingPunct="1">
              <a:spcBef>
                <a:spcPts val="0"/>
              </a:spcBef>
              <a:spcAft>
                <a:spcPts val="1417"/>
              </a:spcAft>
              <a:buSzPct val="45000"/>
              <a:buFont typeface="StarSymbol"/>
              <a:buNone/>
              <a:defRPr lang="en-US" sz="2000" b="0" i="0" u="none" strike="noStrike" kern="1200" spc="0">
                <a:ln>
                  <a:noFill/>
                </a:ln>
                <a:solidFill>
                  <a:srgbClr val="000000"/>
                </a:solidFill>
                <a:latin typeface="Arial" pitchFamily="32"/>
                <a:ea typeface="Microsoft YaHei" pitchFamily="2"/>
                <a:cs typeface="Arial" pitchFamily="32"/>
              </a:defRPr>
            </a:defPPr>
            <a:lvl1pPr marL="432000" lvl="0" indent="-324000" algn="l" hangingPunct="1">
              <a:spcBef>
                <a:spcPts val="0"/>
              </a:spcBef>
              <a:spcAft>
                <a:spcPts val="1417"/>
              </a:spcAft>
              <a:buSzPct val="45000"/>
              <a:buFont typeface="StarSymbol"/>
              <a:buChar char="●"/>
              <a:defRPr lang="en-US" sz="2000" b="0" i="0" u="none" strike="noStrike" kern="1200" spc="0">
                <a:ln>
                  <a:noFill/>
                </a:ln>
                <a:solidFill>
                  <a:srgbClr val="000000"/>
                </a:solidFill>
                <a:latin typeface="Arial" pitchFamily="32"/>
                <a:ea typeface="Microsoft YaHei" pitchFamily="2"/>
                <a:cs typeface="Arial" pitchFamily="32"/>
              </a:defRPr>
            </a:lvl1pPr>
            <a:lvl2pPr marL="864000" lvl="1" indent="-324000" algn="l" hangingPunct="1">
              <a:spcBef>
                <a:spcPts val="0"/>
              </a:spcBef>
              <a:spcAft>
                <a:spcPts val="1134"/>
              </a:spcAft>
              <a:buSzPct val="4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2pPr>
            <a:lvl3pPr marL="1295999" lvl="2" indent="-288000" algn="l" hangingPunct="1">
              <a:spcBef>
                <a:spcPts val="0"/>
              </a:spcBef>
              <a:spcAft>
                <a:spcPts val="850"/>
              </a:spcAft>
              <a:buSzPct val="75000"/>
              <a:buFont typeface="StarSymbol"/>
              <a:buChar char="–"/>
              <a:defRPr lang="en-US" sz="1800" b="0" i="0" u="none" strike="noStrike" kern="1200" spc="0">
                <a:ln>
                  <a:noFill/>
                </a:ln>
                <a:solidFill>
                  <a:srgbClr val="000000"/>
                </a:solidFill>
                <a:latin typeface="Arial" pitchFamily="32"/>
                <a:ea typeface="Microsoft YaHei" pitchFamily="2"/>
                <a:cs typeface="Arial" pitchFamily="32"/>
              </a:defRPr>
            </a:lvl3pPr>
            <a:lvl4pPr marL="1728000" lvl="3" indent="-216000" algn="l" hangingPunct="1">
              <a:spcBef>
                <a:spcPts val="0"/>
              </a:spcBef>
              <a:spcAft>
                <a:spcPts val="567"/>
              </a:spcAft>
              <a:buSzPct val="45000"/>
              <a:buFont typeface="StarSymbol"/>
              <a:buChar char="●"/>
              <a:defRPr lang="en-US" sz="1400" b="0" i="0" u="none" strike="noStrike" kern="1200" spc="0">
                <a:ln>
                  <a:noFill/>
                </a:ln>
                <a:solidFill>
                  <a:srgbClr val="424545"/>
                </a:solidFill>
                <a:latin typeface="Arial" pitchFamily="32"/>
                <a:ea typeface="Microsoft YaHei" pitchFamily="2"/>
                <a:cs typeface="Arial" pitchFamily="32"/>
              </a:defRPr>
            </a:lvl4pPr>
            <a:lvl5pPr marL="2160000" lvl="4" indent="-216000" algn="l" hangingPunct="1">
              <a:spcBef>
                <a:spcPts val="0"/>
              </a:spcBef>
              <a:spcAft>
                <a:spcPts val="283"/>
              </a:spcAft>
              <a:buSzPct val="7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5pPr>
            <a:lvl6pPr marL="2592000" lvl="5"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6pPr>
            <a:lvl7pPr marL="3024000" lvl="6"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7pPr>
            <a:lvl8pPr marL="3456000" lvl="7"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8pPr>
            <a:lvl9pPr marL="3887999" lvl="8" indent="-216000" algn="l" hangingPunct="1">
              <a:spcBef>
                <a:spcPts val="0"/>
              </a:spcBef>
              <a:spcAft>
                <a:spcPts val="283"/>
              </a:spcAft>
              <a:buSzPct val="45000"/>
              <a:buFont typeface="StarSymbol"/>
              <a:buChar char="●"/>
              <a:defRPr lang="en-US" sz="2000" b="0" i="0" u="none" strike="noStrike" kern="1200" spc="0">
                <a:ln>
                  <a:noFill/>
                </a:ln>
                <a:solidFill>
                  <a:srgbClr val="424545"/>
                </a:solidFill>
                <a:latin typeface="Arial" pitchFamily="32"/>
                <a:ea typeface="Microsoft YaHei" pitchFamily="2"/>
                <a:cs typeface="Arial" pitchFamily="32"/>
              </a:defRPr>
            </a:lvl9pPr>
          </a:lstStyle>
          <a:p>
            <a:pPr marL="0" lvl="0" indent="0">
              <a:spcAft>
                <a:spcPts val="601"/>
              </a:spcAft>
              <a:buClr>
                <a:srgbClr val="FF0000"/>
              </a:buClr>
              <a:buSzPct val="85000"/>
              <a:buFont typeface="Wingdings"/>
              <a:buChar char="§"/>
            </a:pPr>
            <a:r>
              <a:rPr lang="en-US" dirty="0">
                <a:latin typeface="Arial" pitchFamily="34"/>
                <a:cs typeface="Arial" pitchFamily="34"/>
              </a:rPr>
              <a:t> ORDS Overview</a:t>
            </a:r>
          </a:p>
          <a:p>
            <a:pPr marL="0" lvl="0" indent="0">
              <a:spcAft>
                <a:spcPts val="601"/>
              </a:spcAft>
              <a:buClr>
                <a:srgbClr val="FF0000"/>
              </a:buClr>
              <a:buSzPct val="85000"/>
              <a:buFont typeface="Wingdings"/>
              <a:buChar char="§"/>
            </a:pPr>
            <a:r>
              <a:rPr lang="en-US" dirty="0">
                <a:latin typeface="Arial" pitchFamily="34"/>
                <a:cs typeface="Arial" pitchFamily="34"/>
              </a:rPr>
              <a:t> What is REST?</a:t>
            </a:r>
          </a:p>
          <a:p>
            <a:pPr marL="0" lvl="0" indent="0">
              <a:spcAft>
                <a:spcPts val="601"/>
              </a:spcAft>
              <a:buClr>
                <a:srgbClr val="FF0000"/>
              </a:buClr>
              <a:buSzPct val="85000"/>
              <a:buFont typeface="Wingdings"/>
              <a:buChar char="§"/>
            </a:pPr>
            <a:r>
              <a:rPr lang="en-US" dirty="0">
                <a:latin typeface="Arial" pitchFamily="34"/>
                <a:cs typeface="Arial" pitchFamily="34"/>
              </a:rPr>
              <a:t> Installing ORDS from SQL Developer</a:t>
            </a:r>
          </a:p>
          <a:p>
            <a:pPr marL="0" lvl="0" indent="0">
              <a:spcAft>
                <a:spcPts val="601"/>
              </a:spcAft>
              <a:buClr>
                <a:srgbClr val="FF0000"/>
              </a:buClr>
              <a:buSzPct val="85000"/>
              <a:buFont typeface="Wingdings"/>
              <a:buChar char="§"/>
            </a:pPr>
            <a:r>
              <a:rPr lang="en-US" dirty="0">
                <a:latin typeface="Arial" pitchFamily="34"/>
                <a:cs typeface="Arial" pitchFamily="34"/>
              </a:rPr>
              <a:t> Enabling REST Access for Tables</a:t>
            </a:r>
          </a:p>
          <a:p>
            <a:pPr marL="0" lvl="0" indent="0">
              <a:spcAft>
                <a:spcPts val="601"/>
              </a:spcAft>
              <a:buClr>
                <a:srgbClr val="FF0000"/>
              </a:buClr>
              <a:buSzPct val="85000"/>
              <a:buFont typeface="Wingdings"/>
              <a:buChar char="§"/>
            </a:pPr>
            <a:r>
              <a:rPr lang="en-US" dirty="0">
                <a:latin typeface="Arial" pitchFamily="34"/>
                <a:cs typeface="Arial" pitchFamily="34"/>
              </a:rPr>
              <a:t> Defining RESTful Services from SQL Developer</a:t>
            </a:r>
          </a:p>
          <a:p>
            <a:pPr marL="0" lvl="0" indent="0">
              <a:spcAft>
                <a:spcPts val="601"/>
              </a:spcAft>
              <a:buClr>
                <a:srgbClr val="FF0000"/>
              </a:buClr>
              <a:buSzPct val="85000"/>
              <a:buFont typeface="Wingdings"/>
              <a:buChar char="§"/>
            </a:pPr>
            <a:r>
              <a:rPr lang="en-US" dirty="0">
                <a:latin typeface="Arial" pitchFamily="34"/>
                <a:cs typeface="Arial" pitchFamily="34"/>
              </a:rPr>
              <a:t> Security</a:t>
            </a:r>
          </a:p>
        </p:txBody>
      </p:sp>
      <p:pic>
        <p:nvPicPr>
          <p:cNvPr id="6" name="Picture 5" descr="ic-Developer_female-gray.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934200" y="3450747"/>
            <a:ext cx="1101916" cy="1102203"/>
          </a:xfrm>
          <a:prstGeom prst="rect">
            <a:avLst/>
          </a:prstGeom>
        </p:spPr>
      </p:pic>
    </p:spTree>
  </p:cSld>
  <p:clrMapOvr>
    <a:masterClrMapping/>
  </p:clrMapOvr>
  <p:transition spd="med">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REST Data Services: RESTful Services</a:t>
            </a:r>
          </a:p>
        </p:txBody>
      </p:sp>
      <p:sp>
        <p:nvSpPr>
          <p:cNvPr id="8" name="Text Placeholder 7"/>
          <p:cNvSpPr>
            <a:spLocks noGrp="1"/>
          </p:cNvSpPr>
          <p:nvPr>
            <p:ph type="body" sz="quarter" idx="13"/>
          </p:nvPr>
        </p:nvSpPr>
        <p:spPr/>
        <p:txBody>
          <a:bodyPr/>
          <a:lstStyle/>
          <a:p>
            <a:r>
              <a:rPr lang="en-US" dirty="0"/>
              <a:t>When AUTO is Not Enough</a:t>
            </a:r>
          </a:p>
          <a:p>
            <a:endParaRPr lang="en-US" dirty="0"/>
          </a:p>
        </p:txBody>
      </p:sp>
      <p:sp>
        <p:nvSpPr>
          <p:cNvPr id="10" name="TextBox 9"/>
          <p:cNvSpPr txBox="1"/>
          <p:nvPr/>
        </p:nvSpPr>
        <p:spPr>
          <a:xfrm>
            <a:off x="4295020" y="1497109"/>
            <a:ext cx="4701198" cy="2677656"/>
          </a:xfrm>
          <a:prstGeom prst="rect">
            <a:avLst/>
          </a:prstGeom>
          <a:solidFill>
            <a:schemeClr val="bg1">
              <a:lumMod val="85000"/>
            </a:schemeClr>
          </a:solidFill>
        </p:spPr>
        <p:txBody>
          <a:bodyPr wrap="square" rtlCol="0">
            <a:spAutoFit/>
          </a:bodyPr>
          <a:lstStyle/>
          <a:p>
            <a:r>
              <a:rPr lang="en-US" sz="1200" dirty="0"/>
              <a:t>{ “</a:t>
            </a:r>
            <a:r>
              <a:rPr lang="en-US" sz="1200" dirty="0" err="1"/>
              <a:t>custno</a:t>
            </a:r>
            <a:r>
              <a:rPr lang="en-US" sz="1200" dirty="0"/>
              <a:t>”:  1001,</a:t>
            </a:r>
          </a:p>
          <a:p>
            <a:r>
              <a:rPr lang="en-US" sz="1200" dirty="0"/>
              <a:t>   “name”:   “Scott King”,</a:t>
            </a:r>
          </a:p>
          <a:p>
            <a:r>
              <a:rPr lang="en-US" sz="1200" dirty="0"/>
              <a:t>   “address”:  “500 Oracle Parkway, Redwood Shores, CA, 94065”,</a:t>
            </a:r>
          </a:p>
          <a:p>
            <a:r>
              <a:rPr lang="en-US" sz="1200" dirty="0"/>
              <a:t>    “country”: “USA”,</a:t>
            </a:r>
          </a:p>
          <a:p>
            <a:r>
              <a:rPr lang="en-US" sz="1200" dirty="0"/>
              <a:t>    “class”: “A”,</a:t>
            </a:r>
          </a:p>
          <a:p>
            <a:r>
              <a:rPr lang="en-US" sz="1200" dirty="0"/>
              <a:t>    “orders”: [ { “</a:t>
            </a:r>
            <a:r>
              <a:rPr lang="en-US" sz="1200" dirty="0" err="1"/>
              <a:t>orderno</a:t>
            </a:r>
            <a:r>
              <a:rPr lang="en-US" sz="1200" dirty="0"/>
              <a:t>”:  303,</a:t>
            </a:r>
          </a:p>
          <a:p>
            <a:r>
              <a:rPr lang="en-US" sz="1200" dirty="0"/>
              <a:t>                      “</a:t>
            </a:r>
            <a:r>
              <a:rPr lang="en-US" sz="1200" dirty="0" err="1"/>
              <a:t>orderdate</a:t>
            </a:r>
            <a:r>
              <a:rPr lang="en-US" sz="1200" dirty="0"/>
              <a:t>”: “Feb 26, 2014”,</a:t>
            </a:r>
          </a:p>
          <a:p>
            <a:r>
              <a:rPr lang="en-US" sz="1200" dirty="0"/>
              <a:t>                      “status”: “in process”},</a:t>
            </a:r>
          </a:p>
          <a:p>
            <a:r>
              <a:rPr lang="en-US" sz="1200" dirty="0"/>
              <a:t>                    { “</a:t>
            </a:r>
            <a:r>
              <a:rPr lang="en-US" sz="1200" dirty="0" err="1"/>
              <a:t>orderno</a:t>
            </a:r>
            <a:r>
              <a:rPr lang="en-US" sz="1200" dirty="0"/>
              <a:t>”:   202,</a:t>
            </a:r>
          </a:p>
          <a:p>
            <a:r>
              <a:rPr lang="en-US" sz="1200" dirty="0"/>
              <a:t>                      “</a:t>
            </a:r>
            <a:r>
              <a:rPr lang="en-US" sz="1200" dirty="0" err="1"/>
              <a:t>orderdate</a:t>
            </a:r>
            <a:r>
              <a:rPr lang="en-US" sz="1200" dirty="0"/>
              <a:t>”:  “Jan 16, 2014”,</a:t>
            </a:r>
          </a:p>
          <a:p>
            <a:r>
              <a:rPr lang="en-US" sz="1200" dirty="0"/>
              <a:t>                      “status”: “processed”},</a:t>
            </a:r>
          </a:p>
          <a:p>
            <a:r>
              <a:rPr lang="en-US" sz="1200" dirty="0"/>
              <a:t>                    { “</a:t>
            </a:r>
            <a:r>
              <a:rPr lang="en-US" sz="1200" dirty="0" err="1"/>
              <a:t>orderno</a:t>
            </a:r>
            <a:r>
              <a:rPr lang="en-US" sz="1200" dirty="0"/>
              <a:t>”:   101,</a:t>
            </a:r>
          </a:p>
          <a:p>
            <a:r>
              <a:rPr lang="en-US" sz="1200" dirty="0"/>
              <a:t>                       “</a:t>
            </a:r>
            <a:r>
              <a:rPr lang="en-US" sz="1200" dirty="0" err="1"/>
              <a:t>orderdate</a:t>
            </a:r>
            <a:r>
              <a:rPr lang="en-US" sz="1200" dirty="0"/>
              <a:t>”:  “Dec 2, 2013”,</a:t>
            </a:r>
          </a:p>
          <a:p>
            <a:r>
              <a:rPr lang="en-US" sz="1200" dirty="0"/>
              <a:t>                       “status”: “processed”} ] }</a:t>
            </a:r>
            <a:endParaRPr lang="en-US" sz="2000" dirty="0"/>
          </a:p>
        </p:txBody>
      </p:sp>
      <p:sp>
        <p:nvSpPr>
          <p:cNvPr id="12" name="TextBox 11"/>
          <p:cNvSpPr txBox="1"/>
          <p:nvPr/>
        </p:nvSpPr>
        <p:spPr>
          <a:xfrm>
            <a:off x="776461" y="979570"/>
            <a:ext cx="5513686" cy="1661993"/>
          </a:xfrm>
          <a:prstGeom prst="rect">
            <a:avLst/>
          </a:prstGeom>
          <a:noFill/>
        </p:spPr>
        <p:txBody>
          <a:bodyPr wrap="none" rtlCol="0">
            <a:spAutoFit/>
          </a:bodyPr>
          <a:lstStyle/>
          <a:p>
            <a:r>
              <a:rPr lang="en-US" sz="1400" dirty="0"/>
              <a:t>http://myhost/myapplication/custorders/simplequery { </a:t>
            </a:r>
            <a:r>
              <a:rPr lang="en-US" sz="1400" dirty="0" err="1"/>
              <a:t>custno</a:t>
            </a:r>
            <a:r>
              <a:rPr lang="en-US" sz="1400" dirty="0"/>
              <a:t>: 1001} </a:t>
            </a:r>
          </a:p>
          <a:p>
            <a:pPr marL="285750" indent="-285750">
              <a:buFont typeface="Arial"/>
              <a:buChar char="•"/>
            </a:pPr>
            <a:r>
              <a:rPr lang="en-US" sz="1400" dirty="0"/>
              <a:t>Map URI request to data access template</a:t>
            </a:r>
          </a:p>
          <a:p>
            <a:pPr marL="285750" indent="-285750">
              <a:buFont typeface="Arial"/>
              <a:buChar char="•"/>
            </a:pPr>
            <a:r>
              <a:rPr lang="en-US" sz="1400" dirty="0"/>
              <a:t>Bind </a:t>
            </a:r>
            <a:r>
              <a:rPr lang="en-US" sz="1400" dirty="0" err="1"/>
              <a:t>custno</a:t>
            </a:r>
            <a:r>
              <a:rPr lang="en-US" sz="1400" dirty="0"/>
              <a:t> (1001) to </a:t>
            </a:r>
            <a:r>
              <a:rPr lang="en-US" sz="1400" dirty="0" err="1"/>
              <a:t>bindcustno</a:t>
            </a:r>
            <a:endParaRPr lang="en-US" sz="1400" dirty="0"/>
          </a:p>
          <a:p>
            <a:pPr marL="285750" indent="-285750">
              <a:buFont typeface="Arial"/>
              <a:buChar char="•"/>
            </a:pPr>
            <a:r>
              <a:rPr lang="en-US" sz="1400" dirty="0"/>
              <a:t>Execute select statement below</a:t>
            </a:r>
          </a:p>
          <a:p>
            <a:pPr marL="285750" indent="-285750">
              <a:buFont typeface="Arial"/>
              <a:buChar char="•"/>
            </a:pPr>
            <a:r>
              <a:rPr lang="en-US" sz="1400" dirty="0"/>
              <a:t>Note embedded cursor expression</a:t>
            </a:r>
          </a:p>
          <a:p>
            <a:pPr marL="285750" indent="-285750">
              <a:buFont typeface="Arial"/>
              <a:buChar char="•"/>
            </a:pPr>
            <a:r>
              <a:rPr lang="en-US" sz="1400" dirty="0"/>
              <a:t>Set format to JSON</a:t>
            </a:r>
          </a:p>
          <a:p>
            <a:endParaRPr lang="en-US" dirty="0" err="1">
              <a:solidFill>
                <a:schemeClr val="tx2"/>
              </a:solidFill>
            </a:endParaRPr>
          </a:p>
        </p:txBody>
      </p:sp>
      <p:sp>
        <p:nvSpPr>
          <p:cNvPr id="13" name="TextBox 12"/>
          <p:cNvSpPr txBox="1"/>
          <p:nvPr/>
        </p:nvSpPr>
        <p:spPr>
          <a:xfrm>
            <a:off x="5632056" y="4207858"/>
            <a:ext cx="1667444" cy="400110"/>
          </a:xfrm>
          <a:prstGeom prst="rect">
            <a:avLst/>
          </a:prstGeom>
          <a:noFill/>
        </p:spPr>
        <p:txBody>
          <a:bodyPr wrap="none" rtlCol="0">
            <a:spAutoFit/>
          </a:bodyPr>
          <a:lstStyle/>
          <a:p>
            <a:r>
              <a:rPr lang="en-US" sz="2000" dirty="0">
                <a:solidFill>
                  <a:schemeClr val="tx2"/>
                </a:solidFill>
              </a:rPr>
              <a:t>JSON Result</a:t>
            </a:r>
          </a:p>
        </p:txBody>
      </p:sp>
      <p:sp>
        <p:nvSpPr>
          <p:cNvPr id="9" name="TextBox 8"/>
          <p:cNvSpPr txBox="1"/>
          <p:nvPr/>
        </p:nvSpPr>
        <p:spPr>
          <a:xfrm>
            <a:off x="839296" y="2641930"/>
            <a:ext cx="3031623" cy="1569660"/>
          </a:xfrm>
          <a:prstGeom prst="rect">
            <a:avLst/>
          </a:prstGeom>
          <a:solidFill>
            <a:schemeClr val="bg1">
              <a:lumMod val="85000"/>
            </a:schemeClr>
          </a:solidFill>
        </p:spPr>
        <p:txBody>
          <a:bodyPr wrap="square" rtlCol="0">
            <a:spAutoFit/>
          </a:bodyPr>
          <a:lstStyle/>
          <a:p>
            <a:r>
              <a:rPr lang="en-US" sz="1200" dirty="0">
                <a:solidFill>
                  <a:schemeClr val="tx2"/>
                </a:solidFill>
              </a:rPr>
              <a:t>select c.*,</a:t>
            </a:r>
          </a:p>
          <a:p>
            <a:r>
              <a:rPr lang="en-US" sz="1200" dirty="0">
                <a:solidFill>
                  <a:schemeClr val="tx2"/>
                </a:solidFill>
              </a:rPr>
              <a:t>    cursor(</a:t>
            </a:r>
          </a:p>
          <a:p>
            <a:r>
              <a:rPr lang="en-US" sz="1200" dirty="0">
                <a:solidFill>
                  <a:schemeClr val="tx2"/>
                </a:solidFill>
              </a:rPr>
              <a:t>        select *</a:t>
            </a:r>
          </a:p>
          <a:p>
            <a:r>
              <a:rPr lang="en-US" sz="1200" dirty="0">
                <a:solidFill>
                  <a:schemeClr val="tx2"/>
                </a:solidFill>
              </a:rPr>
              <a:t>        from orders o</a:t>
            </a:r>
          </a:p>
          <a:p>
            <a:r>
              <a:rPr lang="en-US" sz="1200" dirty="0">
                <a:solidFill>
                  <a:schemeClr val="tx2"/>
                </a:solidFill>
              </a:rPr>
              <a:t>        where </a:t>
            </a:r>
            <a:r>
              <a:rPr lang="en-US" sz="1200" dirty="0" err="1">
                <a:solidFill>
                  <a:schemeClr val="tx2"/>
                </a:solidFill>
              </a:rPr>
              <a:t>o.custno</a:t>
            </a:r>
            <a:r>
              <a:rPr lang="en-US" sz="1200" dirty="0">
                <a:solidFill>
                  <a:schemeClr val="tx2"/>
                </a:solidFill>
              </a:rPr>
              <a:t> = </a:t>
            </a:r>
            <a:r>
              <a:rPr lang="en-US" sz="1200" dirty="0" err="1">
                <a:solidFill>
                  <a:schemeClr val="tx2"/>
                </a:solidFill>
              </a:rPr>
              <a:t>c.custno</a:t>
            </a:r>
            <a:r>
              <a:rPr lang="en-US" sz="1200" dirty="0">
                <a:solidFill>
                  <a:schemeClr val="tx2"/>
                </a:solidFill>
              </a:rPr>
              <a:t>)</a:t>
            </a:r>
          </a:p>
          <a:p>
            <a:r>
              <a:rPr lang="en-US" sz="1200" dirty="0">
                <a:solidFill>
                  <a:schemeClr val="tx2"/>
                </a:solidFill>
              </a:rPr>
              <a:t>       orders</a:t>
            </a:r>
          </a:p>
          <a:p>
            <a:r>
              <a:rPr lang="en-US" sz="1200" dirty="0">
                <a:solidFill>
                  <a:schemeClr val="tx2"/>
                </a:solidFill>
              </a:rPr>
              <a:t>      from customers c</a:t>
            </a:r>
          </a:p>
          <a:p>
            <a:r>
              <a:rPr lang="en-US" sz="1200" dirty="0">
                <a:solidFill>
                  <a:schemeClr val="tx2"/>
                </a:solidFill>
              </a:rPr>
              <a:t>         where </a:t>
            </a:r>
            <a:r>
              <a:rPr lang="en-US" sz="1200" dirty="0" err="1">
                <a:solidFill>
                  <a:schemeClr val="tx2"/>
                </a:solidFill>
              </a:rPr>
              <a:t>c.custno</a:t>
            </a:r>
            <a:r>
              <a:rPr lang="en-US" sz="1200" dirty="0">
                <a:solidFill>
                  <a:schemeClr val="tx2"/>
                </a:solidFill>
              </a:rPr>
              <a:t> = :</a:t>
            </a:r>
            <a:r>
              <a:rPr lang="en-US" sz="1200" dirty="0" err="1">
                <a:solidFill>
                  <a:schemeClr val="tx2"/>
                </a:solidFill>
              </a:rPr>
              <a:t>bindcustno</a:t>
            </a:r>
            <a:endParaRPr lang="en-US" sz="1200" dirty="0">
              <a:solidFill>
                <a:schemeClr val="tx2"/>
              </a:solidFill>
            </a:endParaRPr>
          </a:p>
        </p:txBody>
      </p:sp>
      <p:sp>
        <p:nvSpPr>
          <p:cNvPr id="14" name="TextBox 13"/>
          <p:cNvSpPr txBox="1"/>
          <p:nvPr/>
        </p:nvSpPr>
        <p:spPr>
          <a:xfrm>
            <a:off x="826029" y="4147332"/>
            <a:ext cx="2717536" cy="400110"/>
          </a:xfrm>
          <a:prstGeom prst="rect">
            <a:avLst/>
          </a:prstGeom>
          <a:noFill/>
        </p:spPr>
        <p:txBody>
          <a:bodyPr wrap="none" rtlCol="0">
            <a:spAutoFit/>
          </a:bodyPr>
          <a:lstStyle/>
          <a:p>
            <a:r>
              <a:rPr lang="en-US" sz="2000" dirty="0">
                <a:solidFill>
                  <a:schemeClr val="tx2"/>
                </a:solidFill>
              </a:rPr>
              <a:t>Data Access Template</a:t>
            </a:r>
          </a:p>
        </p:txBody>
      </p:sp>
    </p:spTree>
    <p:extLst>
      <p:ext uri="{BB962C8B-B14F-4D97-AF65-F5344CB8AC3E}">
        <p14:creationId xmlns:p14="http://schemas.microsoft.com/office/powerpoint/2010/main" val="3311305227"/>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4146953" y="1011958"/>
            <a:ext cx="4631992" cy="3382442"/>
          </a:xfrm>
          <a:prstGeom prst="rect">
            <a:avLst/>
          </a:prstGeom>
          <a:ln>
            <a:noFill/>
          </a:ln>
          <a:effectLst>
            <a:outerShdw blurRad="292100" dist="139700" dir="2700000" algn="tl" rotWithShape="0">
              <a:srgbClr val="333333">
                <a:alpha val="65000"/>
              </a:srgbClr>
            </a:outerShdw>
          </a:effectLst>
        </p:spPr>
      </p:pic>
      <p:sp>
        <p:nvSpPr>
          <p:cNvPr id="4" name="Content Placeholder 2"/>
          <p:cNvSpPr>
            <a:spLocks noGrp="1"/>
          </p:cNvSpPr>
          <p:nvPr>
            <p:ph idx="4294967295"/>
          </p:nvPr>
        </p:nvSpPr>
        <p:spPr>
          <a:xfrm>
            <a:off x="376734" y="1124198"/>
            <a:ext cx="3658620" cy="3314700"/>
          </a:xfrm>
          <a:prstGeom prst="rect">
            <a:avLst/>
          </a:prstGeom>
        </p:spPr>
        <p:txBody>
          <a:bodyPr>
            <a:normAutofit/>
          </a:bodyPr>
          <a:lstStyle/>
          <a:p>
            <a:r>
              <a:rPr lang="en-US" sz="2400" dirty="0"/>
              <a:t>SQL Developer, 5M users</a:t>
            </a:r>
          </a:p>
          <a:p>
            <a:r>
              <a:rPr lang="en-US" sz="2400" dirty="0"/>
              <a:t>Install &amp; Run ORDS from SQL Developer</a:t>
            </a:r>
          </a:p>
          <a:p>
            <a:r>
              <a:rPr lang="en-US" sz="2400" dirty="0"/>
              <a:t>Type SQL, Test SQL, Publish</a:t>
            </a:r>
          </a:p>
          <a:p>
            <a:endParaRPr lang="en-US" sz="1500" dirty="0"/>
          </a:p>
        </p:txBody>
      </p:sp>
      <p:sp>
        <p:nvSpPr>
          <p:cNvPr id="5" name="Title 1"/>
          <p:cNvSpPr>
            <a:spLocks noGrp="1"/>
          </p:cNvSpPr>
          <p:nvPr>
            <p:ph type="title"/>
          </p:nvPr>
        </p:nvSpPr>
        <p:spPr>
          <a:xfrm>
            <a:off x="804347" y="245538"/>
            <a:ext cx="8229586" cy="406395"/>
          </a:xfrm>
        </p:spPr>
        <p:txBody>
          <a:bodyPr/>
          <a:lstStyle/>
          <a:p>
            <a:r>
              <a:rPr lang="en-US" dirty="0"/>
              <a:t>Oracle SQL Developer Support for ORDS</a:t>
            </a:r>
          </a:p>
        </p:txBody>
      </p:sp>
      <p:sp>
        <p:nvSpPr>
          <p:cNvPr id="6" name="Text Placeholder 7"/>
          <p:cNvSpPr>
            <a:spLocks noGrp="1"/>
          </p:cNvSpPr>
          <p:nvPr>
            <p:ph type="body" sz="quarter" idx="13"/>
          </p:nvPr>
        </p:nvSpPr>
        <p:spPr>
          <a:xfrm>
            <a:off x="804347" y="648216"/>
            <a:ext cx="8229600" cy="304800"/>
          </a:xfrm>
        </p:spPr>
        <p:txBody>
          <a:bodyPr/>
          <a:lstStyle/>
          <a:p>
            <a:r>
              <a:rPr lang="en-US" dirty="0"/>
              <a:t>RESTful Services – build, test, deploy</a:t>
            </a:r>
          </a:p>
          <a:p>
            <a:endParaRPr lang="en-US" dirty="0"/>
          </a:p>
        </p:txBody>
      </p:sp>
    </p:spTree>
    <p:extLst>
      <p:ext uri="{BB962C8B-B14F-4D97-AF65-F5344CB8AC3E}">
        <p14:creationId xmlns:p14="http://schemas.microsoft.com/office/powerpoint/2010/main" val="142503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2" descr="C:\Users\jdsmith\AppData\Local\Temp\SNAGHTMLa86ca76.PNG"/>
          <p:cNvPicPr>
            <a:picLocks noChangeAspect="1" noChangeArrowheads="1"/>
          </p:cNvPicPr>
          <p:nvPr/>
        </p:nvPicPr>
        <p:blipFill>
          <a:blip r:embed="rId3" cstate="print"/>
          <a:srcRect/>
          <a:stretch>
            <a:fillRect/>
          </a:stretch>
        </p:blipFill>
        <p:spPr bwMode="auto">
          <a:xfrm>
            <a:off x="228600" y="285750"/>
            <a:ext cx="8679506" cy="4267200"/>
          </a:xfrm>
          <a:prstGeom prst="rect">
            <a:avLst/>
          </a:prstGeom>
          <a:noFill/>
        </p:spPr>
      </p:pic>
    </p:spTree>
    <p:extLst>
      <p:ext uri="{BB962C8B-B14F-4D97-AF65-F5344CB8AC3E}">
        <p14:creationId xmlns:p14="http://schemas.microsoft.com/office/powerpoint/2010/main" val="310428189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 too fat for you? We have PL/SQL APIS too!</a:t>
            </a:r>
          </a:p>
        </p:txBody>
      </p:sp>
      <p:sp>
        <p:nvSpPr>
          <p:cNvPr id="3" name="Content Placeholder 2"/>
          <p:cNvSpPr>
            <a:spLocks noGrp="1"/>
          </p:cNvSpPr>
          <p:nvPr>
            <p:ph idx="1"/>
          </p:nvPr>
        </p:nvSpPr>
        <p:spPr>
          <a:xfrm>
            <a:off x="398467" y="1246309"/>
            <a:ext cx="8347065" cy="3211391"/>
          </a:xfrm>
        </p:spPr>
        <p:txBody>
          <a:bodyPr/>
          <a:lstStyle/>
          <a:p>
            <a:r>
              <a:rPr lang="en-US" dirty="0"/>
              <a:t>Full set of PL/SQL APIS to define REST (</a:t>
            </a:r>
            <a:r>
              <a:rPr lang="en-US" dirty="0">
                <a:hlinkClick r:id="rId2"/>
              </a:rPr>
              <a:t>Oracle Docs</a:t>
            </a:r>
            <a:r>
              <a:rPr lang="en-US" dirty="0"/>
              <a:t>)</a:t>
            </a:r>
          </a:p>
          <a:p>
            <a:r>
              <a:rPr lang="en-US" dirty="0"/>
              <a:t>Scriptable , Repeatable</a:t>
            </a:r>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33</a:t>
            </a:fld>
            <a:endParaRPr lang="en-US" dirty="0"/>
          </a:p>
        </p:txBody>
      </p:sp>
      <p:sp>
        <p:nvSpPr>
          <p:cNvPr id="8" name="TextBox 7"/>
          <p:cNvSpPr txBox="1"/>
          <p:nvPr/>
        </p:nvSpPr>
        <p:spPr>
          <a:xfrm>
            <a:off x="1752600" y="2038350"/>
            <a:ext cx="5410200" cy="2286000"/>
          </a:xfrm>
          <a:prstGeom prst="rect">
            <a:avLst/>
          </a:prstGeom>
          <a:noFill/>
        </p:spPr>
        <p:txBody>
          <a:bodyPr wrap="none" lIns="0" tIns="0" rIns="0" bIns="0" rtlCol="0">
            <a:noAutofit/>
          </a:bodyPr>
          <a:lstStyle/>
          <a:p>
            <a:r>
              <a:rPr lang="en-US" sz="1400" dirty="0">
                <a:latin typeface="Courier"/>
              </a:rPr>
              <a:t>begin</a:t>
            </a:r>
          </a:p>
          <a:p>
            <a:r>
              <a:rPr lang="en-US" sz="1400" dirty="0" err="1">
                <a:latin typeface="Courier"/>
              </a:rPr>
              <a:t>ords.create_service</a:t>
            </a:r>
            <a:r>
              <a:rPr lang="en-US" sz="1400" dirty="0">
                <a:latin typeface="Courier"/>
              </a:rPr>
              <a:t>(</a:t>
            </a:r>
          </a:p>
          <a:p>
            <a:r>
              <a:rPr lang="en-US" sz="1400" dirty="0">
                <a:latin typeface="Courier"/>
              </a:rPr>
              <a:t>      </a:t>
            </a:r>
            <a:r>
              <a:rPr lang="en-US" sz="1400" dirty="0" err="1">
                <a:latin typeface="Courier"/>
              </a:rPr>
              <a:t>p_module_name</a:t>
            </a:r>
            <a:r>
              <a:rPr lang="en-US" sz="1400" dirty="0">
                <a:latin typeface="Courier"/>
              </a:rPr>
              <a:t> =&gt; '</a:t>
            </a:r>
            <a:r>
              <a:rPr lang="en-US" sz="1400" dirty="0" err="1">
                <a:latin typeface="Courier"/>
              </a:rPr>
              <a:t>examples.employees</a:t>
            </a:r>
            <a:r>
              <a:rPr lang="en-US" sz="1400" dirty="0">
                <a:latin typeface="Courier"/>
              </a:rPr>
              <a:t>' ,</a:t>
            </a:r>
          </a:p>
          <a:p>
            <a:r>
              <a:rPr lang="en-US" sz="1400" dirty="0">
                <a:latin typeface="Courier"/>
              </a:rPr>
              <a:t>      </a:t>
            </a:r>
            <a:r>
              <a:rPr lang="en-US" sz="1400" dirty="0" err="1">
                <a:latin typeface="Courier"/>
              </a:rPr>
              <a:t>p_base_path</a:t>
            </a:r>
            <a:r>
              <a:rPr lang="en-US" sz="1400" dirty="0">
                <a:latin typeface="Courier"/>
              </a:rPr>
              <a:t>  =&gt; '/examples/employees/',</a:t>
            </a:r>
          </a:p>
          <a:p>
            <a:r>
              <a:rPr lang="en-US" sz="1400" dirty="0">
                <a:latin typeface="Courier"/>
              </a:rPr>
              <a:t>      </a:t>
            </a:r>
            <a:r>
              <a:rPr lang="en-US" sz="1400" dirty="0" err="1">
                <a:latin typeface="Courier"/>
              </a:rPr>
              <a:t>p_pattern</a:t>
            </a:r>
            <a:r>
              <a:rPr lang="en-US" sz="1400" dirty="0">
                <a:latin typeface="Courier"/>
              </a:rPr>
              <a:t> =&gt;  '.' ,</a:t>
            </a:r>
          </a:p>
          <a:p>
            <a:r>
              <a:rPr lang="en-US" sz="1400" dirty="0">
                <a:latin typeface="Courier"/>
              </a:rPr>
              <a:t>      </a:t>
            </a:r>
            <a:r>
              <a:rPr lang="en-US" sz="1400" dirty="0" err="1">
                <a:latin typeface="Courier"/>
              </a:rPr>
              <a:t>p_items_per_page</a:t>
            </a:r>
            <a:r>
              <a:rPr lang="en-US" sz="1400" dirty="0">
                <a:latin typeface="Courier"/>
              </a:rPr>
              <a:t> =&gt; 7,</a:t>
            </a:r>
          </a:p>
          <a:p>
            <a:r>
              <a:rPr lang="en-US" sz="1400" dirty="0">
                <a:latin typeface="Courier"/>
              </a:rPr>
              <a:t>      </a:t>
            </a:r>
            <a:r>
              <a:rPr lang="en-US" sz="1400" dirty="0" err="1">
                <a:latin typeface="Courier"/>
              </a:rPr>
              <a:t>p_source</a:t>
            </a:r>
            <a:r>
              <a:rPr lang="en-US" sz="1400" dirty="0">
                <a:latin typeface="Courier"/>
              </a:rPr>
              <a:t>  =&gt;  'select * from </a:t>
            </a:r>
            <a:r>
              <a:rPr lang="en-US" sz="1400" dirty="0" err="1">
                <a:latin typeface="Courier"/>
              </a:rPr>
              <a:t>emp</a:t>
            </a:r>
            <a:r>
              <a:rPr lang="en-US" sz="1400" dirty="0">
                <a:latin typeface="Courier"/>
              </a:rPr>
              <a:t> order by </a:t>
            </a:r>
            <a:r>
              <a:rPr lang="en-US" sz="1400" dirty="0" err="1">
                <a:latin typeface="Courier"/>
              </a:rPr>
              <a:t>empno</a:t>
            </a:r>
            <a:r>
              <a:rPr lang="en-US" sz="1400" dirty="0">
                <a:latin typeface="Courier"/>
              </a:rPr>
              <a:t> </a:t>
            </a:r>
            <a:r>
              <a:rPr lang="en-US" sz="1400" dirty="0" err="1">
                <a:latin typeface="Courier"/>
              </a:rPr>
              <a:t>desc</a:t>
            </a:r>
            <a:r>
              <a:rPr lang="en-US" sz="1400" dirty="0">
                <a:latin typeface="Courier"/>
              </a:rPr>
              <a:t>');</a:t>
            </a:r>
          </a:p>
          <a:p>
            <a:r>
              <a:rPr lang="en-US" sz="1400" dirty="0">
                <a:latin typeface="Courier"/>
              </a:rPr>
              <a:t>commit;</a:t>
            </a:r>
          </a:p>
          <a:p>
            <a:r>
              <a:rPr lang="en-US" sz="1400" dirty="0">
                <a:latin typeface="Courier"/>
              </a:rPr>
              <a:t>end;</a:t>
            </a:r>
          </a:p>
        </p:txBody>
      </p:sp>
    </p:spTree>
    <p:extLst>
      <p:ext uri="{BB962C8B-B14F-4D97-AF65-F5344CB8AC3E}">
        <p14:creationId xmlns:p14="http://schemas.microsoft.com/office/powerpoint/2010/main" val="291925352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Passing – Body	</a:t>
            </a:r>
          </a:p>
        </p:txBody>
      </p:sp>
      <p:sp>
        <p:nvSpPr>
          <p:cNvPr id="3" name="Content Placeholder 2"/>
          <p:cNvSpPr>
            <a:spLocks noGrp="1"/>
          </p:cNvSpPr>
          <p:nvPr>
            <p:ph idx="1"/>
          </p:nvPr>
        </p:nvSpPr>
        <p:spPr>
          <a:xfrm>
            <a:off x="398467" y="1246309"/>
            <a:ext cx="5087933" cy="3211391"/>
          </a:xfrm>
        </p:spPr>
        <p:txBody>
          <a:bodyPr/>
          <a:lstStyle/>
          <a:p>
            <a:r>
              <a:rPr lang="en-US" dirty="0"/>
              <a:t>Mime type of application/</a:t>
            </a:r>
            <a:r>
              <a:rPr lang="en-US" dirty="0" err="1"/>
              <a:t>json</a:t>
            </a:r>
            <a:endParaRPr lang="en-US" dirty="0"/>
          </a:p>
          <a:p>
            <a:r>
              <a:rPr lang="en-US" dirty="0"/>
              <a:t>Converts </a:t>
            </a:r>
            <a:r>
              <a:rPr lang="en-US" dirty="0" err="1"/>
              <a:t>json</a:t>
            </a:r>
            <a:r>
              <a:rPr lang="en-US" dirty="0"/>
              <a:t> names into binds</a:t>
            </a:r>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34</a:t>
            </a:fld>
            <a:endParaRPr lang="en-US" dirty="0"/>
          </a:p>
        </p:txBody>
      </p:sp>
      <p:pic>
        <p:nvPicPr>
          <p:cNvPr id="6" name="Picture 5" descr="Screen Shot 2014-12-02 at 09.23.49.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285750"/>
            <a:ext cx="3038944" cy="4400550"/>
          </a:xfrm>
          <a:prstGeom prst="rect">
            <a:avLst/>
          </a:prstGeom>
        </p:spPr>
      </p:pic>
      <p:sp>
        <p:nvSpPr>
          <p:cNvPr id="8" name="TextBox 7"/>
          <p:cNvSpPr txBox="1"/>
          <p:nvPr/>
        </p:nvSpPr>
        <p:spPr>
          <a:xfrm>
            <a:off x="762000" y="2495550"/>
            <a:ext cx="4572000" cy="1981200"/>
          </a:xfrm>
          <a:prstGeom prst="rect">
            <a:avLst/>
          </a:prstGeom>
          <a:noFill/>
        </p:spPr>
        <p:txBody>
          <a:bodyPr wrap="none" lIns="0" tIns="0" rIns="0" bIns="0" rtlCol="0">
            <a:noAutofit/>
          </a:bodyPr>
          <a:lstStyle/>
          <a:p>
            <a:pPr>
              <a:lnSpc>
                <a:spcPct val="90000"/>
              </a:lnSpc>
            </a:pPr>
            <a:r>
              <a:rPr lang="en-US" dirty="0">
                <a:latin typeface="Courier"/>
                <a:cs typeface="Courier"/>
              </a:rPr>
              <a:t>{“</a:t>
            </a:r>
            <a:r>
              <a:rPr lang="en-US" dirty="0" err="1">
                <a:latin typeface="Courier"/>
                <a:cs typeface="Courier"/>
              </a:rPr>
              <a:t>ename</a:t>
            </a:r>
            <a:r>
              <a:rPr lang="en-US" dirty="0">
                <a:latin typeface="Courier"/>
                <a:cs typeface="Courier"/>
              </a:rPr>
              <a:t>”:”Kris”,</a:t>
            </a:r>
          </a:p>
          <a:p>
            <a:pPr>
              <a:lnSpc>
                <a:spcPct val="90000"/>
              </a:lnSpc>
            </a:pPr>
            <a:r>
              <a:rPr lang="en-US" dirty="0">
                <a:latin typeface="Courier"/>
                <a:cs typeface="Courier"/>
              </a:rPr>
              <a:t>  ”</a:t>
            </a:r>
            <a:r>
              <a:rPr lang="en-US" dirty="0" err="1">
                <a:latin typeface="Courier"/>
                <a:cs typeface="Courier"/>
              </a:rPr>
              <a:t>job”:”janitor</a:t>
            </a:r>
            <a:r>
              <a:rPr lang="en-US" dirty="0">
                <a:latin typeface="Courier"/>
                <a:cs typeface="Courier"/>
              </a:rPr>
              <a:t>”,</a:t>
            </a:r>
          </a:p>
          <a:p>
            <a:pPr>
              <a:lnSpc>
                <a:spcPct val="90000"/>
              </a:lnSpc>
            </a:pPr>
            <a:r>
              <a:rPr lang="en-US" dirty="0">
                <a:latin typeface="Courier"/>
                <a:cs typeface="Courier"/>
              </a:rPr>
              <a:t>  ”sal”:123}</a:t>
            </a:r>
          </a:p>
          <a:p>
            <a:pPr>
              <a:lnSpc>
                <a:spcPct val="90000"/>
              </a:lnSpc>
            </a:pPr>
            <a:endParaRPr lang="en-US" dirty="0"/>
          </a:p>
        </p:txBody>
      </p:sp>
    </p:spTree>
    <p:extLst>
      <p:ext uri="{BB962C8B-B14F-4D97-AF65-F5344CB8AC3E}">
        <p14:creationId xmlns:p14="http://schemas.microsoft.com/office/powerpoint/2010/main" val="271890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Passing – URI	</a:t>
            </a:r>
          </a:p>
        </p:txBody>
      </p:sp>
      <p:sp>
        <p:nvSpPr>
          <p:cNvPr id="3" name="Content Placeholder 2"/>
          <p:cNvSpPr>
            <a:spLocks noGrp="1"/>
          </p:cNvSpPr>
          <p:nvPr>
            <p:ph idx="1"/>
          </p:nvPr>
        </p:nvSpPr>
        <p:spPr>
          <a:xfrm>
            <a:off x="398467" y="1246309"/>
            <a:ext cx="8347065" cy="3211391"/>
          </a:xfrm>
        </p:spPr>
        <p:txBody>
          <a:bodyPr/>
          <a:lstStyle/>
          <a:p>
            <a:r>
              <a:rPr lang="en-US" dirty="0"/>
              <a:t>Uses { } to denote portions of the URI</a:t>
            </a:r>
          </a:p>
          <a:p>
            <a:r>
              <a:rPr lang="en-US" dirty="0"/>
              <a:t>Available for </a:t>
            </a:r>
            <a:r>
              <a:rPr lang="en-US" dirty="0" err="1"/>
              <a:t>sql</a:t>
            </a:r>
            <a:r>
              <a:rPr lang="en-US" dirty="0"/>
              <a:t> or </a:t>
            </a:r>
            <a:r>
              <a:rPr lang="en-US" dirty="0" err="1"/>
              <a:t>pl</a:t>
            </a:r>
            <a:r>
              <a:rPr lang="en-US" dirty="0"/>
              <a:t>/</a:t>
            </a:r>
            <a:r>
              <a:rPr lang="en-US" dirty="0" err="1"/>
              <a:t>sql</a:t>
            </a:r>
            <a:endParaRPr lang="en-US" dirty="0"/>
          </a:p>
          <a:p>
            <a:r>
              <a:rPr lang="en-US" dirty="0"/>
              <a:t>Implicit bind conversion</a:t>
            </a:r>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35</a:t>
            </a:fld>
            <a:endParaRPr lang="en-US" dirty="0"/>
          </a:p>
        </p:txBody>
      </p:sp>
      <p:pic>
        <p:nvPicPr>
          <p:cNvPr id="7" name="Picture 6" descr="Screen Shot 2014-12-02 at 09.19.5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1123950"/>
            <a:ext cx="3352800" cy="3175000"/>
          </a:xfrm>
          <a:prstGeom prst="rect">
            <a:avLst/>
          </a:prstGeom>
        </p:spPr>
      </p:pic>
    </p:spTree>
    <p:extLst>
      <p:ext uri="{BB962C8B-B14F-4D97-AF65-F5344CB8AC3E}">
        <p14:creationId xmlns:p14="http://schemas.microsoft.com/office/powerpoint/2010/main" val="11843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Passing – LOB/Binary Data	</a:t>
            </a:r>
          </a:p>
        </p:txBody>
      </p:sp>
      <p:sp>
        <p:nvSpPr>
          <p:cNvPr id="3" name="Content Placeholder 2"/>
          <p:cNvSpPr>
            <a:spLocks noGrp="1"/>
          </p:cNvSpPr>
          <p:nvPr>
            <p:ph idx="1"/>
          </p:nvPr>
        </p:nvSpPr>
        <p:spPr>
          <a:xfrm>
            <a:off x="398467" y="1246309"/>
            <a:ext cx="5087933" cy="3211391"/>
          </a:xfrm>
        </p:spPr>
        <p:txBody>
          <a:bodyPr/>
          <a:lstStyle/>
          <a:p>
            <a:r>
              <a:rPr lang="en-US" dirty="0"/>
              <a:t>Implicit bind named “body”</a:t>
            </a:r>
          </a:p>
          <a:p>
            <a:endParaRPr lang="en-US" dirty="0"/>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36</a:t>
            </a:fld>
            <a:endParaRPr lang="en-US" dirty="0"/>
          </a:p>
        </p:txBody>
      </p:sp>
      <p:pic>
        <p:nvPicPr>
          <p:cNvPr id="7" name="Picture 6" descr="Screen Shot 2014-12-02 at 09.34.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1733550"/>
            <a:ext cx="6057900" cy="2578100"/>
          </a:xfrm>
          <a:prstGeom prst="rect">
            <a:avLst/>
          </a:prstGeom>
        </p:spPr>
      </p:pic>
    </p:spTree>
    <p:extLst>
      <p:ext uri="{BB962C8B-B14F-4D97-AF65-F5344CB8AC3E}">
        <p14:creationId xmlns:p14="http://schemas.microsoft.com/office/powerpoint/2010/main" val="276145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Passing – Headers, defining in SQL Developer	</a:t>
            </a:r>
          </a:p>
        </p:txBody>
      </p:sp>
      <p:sp>
        <p:nvSpPr>
          <p:cNvPr id="3" name="Content Placeholder 2"/>
          <p:cNvSpPr>
            <a:spLocks noGrp="1"/>
          </p:cNvSpPr>
          <p:nvPr>
            <p:ph idx="1"/>
          </p:nvPr>
        </p:nvSpPr>
        <p:spPr>
          <a:xfrm>
            <a:off x="398467" y="1246309"/>
            <a:ext cx="5087933" cy="3211391"/>
          </a:xfrm>
        </p:spPr>
        <p:txBody>
          <a:bodyPr/>
          <a:lstStyle/>
          <a:p>
            <a:r>
              <a:rPr lang="en-US" dirty="0"/>
              <a:t>Parameters</a:t>
            </a:r>
          </a:p>
          <a:p>
            <a:pPr lvl="1"/>
            <a:r>
              <a:rPr lang="en-US" dirty="0"/>
              <a:t>Access any http header as a bind</a:t>
            </a:r>
          </a:p>
          <a:p>
            <a:pPr lvl="1"/>
            <a:r>
              <a:rPr lang="en-US" dirty="0"/>
              <a:t>Map headers or URI</a:t>
            </a:r>
          </a:p>
          <a:p>
            <a:r>
              <a:rPr lang="en-US" dirty="0"/>
              <a:t>Also outbound headers</a:t>
            </a:r>
          </a:p>
          <a:p>
            <a:pPr lvl="1"/>
            <a:endParaRPr lang="en-US" dirty="0"/>
          </a:p>
          <a:p>
            <a:endParaRPr lang="en-US" dirty="0"/>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37</a:t>
            </a:fld>
            <a:endParaRPr lang="en-US" dirty="0"/>
          </a:p>
        </p:txBody>
      </p:sp>
      <p:pic>
        <p:nvPicPr>
          <p:cNvPr id="24578" name="Picture 2" descr="C:\Users\jdsmith\AppData\Local\Temp\SNAGHTMLa8d412b.PNG"/>
          <p:cNvPicPr>
            <a:picLocks noChangeAspect="1" noChangeArrowheads="1"/>
          </p:cNvPicPr>
          <p:nvPr/>
        </p:nvPicPr>
        <p:blipFill>
          <a:blip r:embed="rId3" cstate="print"/>
          <a:srcRect/>
          <a:stretch>
            <a:fillRect/>
          </a:stretch>
        </p:blipFill>
        <p:spPr bwMode="auto">
          <a:xfrm>
            <a:off x="1219200" y="2647950"/>
            <a:ext cx="7551031" cy="1919279"/>
          </a:xfrm>
          <a:prstGeom prst="rect">
            <a:avLst/>
          </a:prstGeom>
          <a:noFill/>
        </p:spPr>
      </p:pic>
    </p:spTree>
    <p:extLst>
      <p:ext uri="{BB962C8B-B14F-4D97-AF65-F5344CB8AC3E}">
        <p14:creationId xmlns:p14="http://schemas.microsoft.com/office/powerpoint/2010/main" val="34215553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ppt_x"/>
                                          </p:val>
                                        </p:tav>
                                        <p:tav tm="100000">
                                          <p:val>
                                            <p:strVal val="#ppt_x"/>
                                          </p:val>
                                        </p:tav>
                                      </p:tavLst>
                                    </p:anim>
                                    <p:anim calcmode="lin" valueType="num">
                                      <p:cBhvr additive="base">
                                        <p:cTn id="8" dur="500" fill="hold"/>
                                        <p:tgtEl>
                                          <p:spTgt spid="245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885950"/>
            <a:ext cx="7391400" cy="914400"/>
          </a:xfrm>
        </p:spPr>
        <p:txBody>
          <a:bodyPr/>
          <a:lstStyle/>
          <a:p>
            <a:r>
              <a:rPr lang="en-US" i="1" dirty="0"/>
              <a:t>OK, this JSON/REST stuff looks cool, but how does the app use it?</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 y="1276350"/>
            <a:ext cx="4654229" cy="16729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Oracle REST Data Services</a:t>
            </a:r>
          </a:p>
        </p:txBody>
      </p:sp>
      <p:sp>
        <p:nvSpPr>
          <p:cNvPr id="4" name="Text Placeholder 3"/>
          <p:cNvSpPr>
            <a:spLocks noGrp="1"/>
          </p:cNvSpPr>
          <p:nvPr>
            <p:ph type="body" sz="quarter" idx="13"/>
          </p:nvPr>
        </p:nvSpPr>
        <p:spPr/>
        <p:txBody>
          <a:bodyPr/>
          <a:lstStyle/>
          <a:p>
            <a:r>
              <a:rPr lang="en-US" dirty="0"/>
              <a:t>Making a REST call…</a:t>
            </a:r>
          </a:p>
        </p:txBody>
      </p:sp>
      <p:sp>
        <p:nvSpPr>
          <p:cNvPr id="7" name="Rectangle 6"/>
          <p:cNvSpPr/>
          <p:nvPr/>
        </p:nvSpPr>
        <p:spPr>
          <a:xfrm>
            <a:off x="259324" y="1300696"/>
            <a:ext cx="4646624" cy="1569660"/>
          </a:xfrm>
          <a:prstGeom prst="rect">
            <a:avLst/>
          </a:prstGeom>
        </p:spPr>
        <p:txBody>
          <a:bodyPr wrap="square">
            <a:spAutoFit/>
          </a:bodyPr>
          <a:lstStyle/>
          <a:p>
            <a:r>
              <a:rPr lang="en-US" sz="1200" dirty="0" err="1"/>
              <a:t>var</a:t>
            </a:r>
            <a:r>
              <a:rPr lang="en-US" sz="1200" dirty="0"/>
              <a:t> </a:t>
            </a:r>
            <a:r>
              <a:rPr lang="en-US" sz="1200" dirty="0" err="1"/>
              <a:t>xhr</a:t>
            </a:r>
            <a:r>
              <a:rPr lang="en-US" sz="1200" dirty="0"/>
              <a:t> = new </a:t>
            </a:r>
            <a:r>
              <a:rPr lang="en-US" sz="1200" dirty="0" err="1"/>
              <a:t>XMLHttpRequest</a:t>
            </a:r>
            <a:r>
              <a:rPr lang="en-US" sz="1200" dirty="0"/>
              <a:t>(); </a:t>
            </a:r>
            <a:r>
              <a:rPr lang="en-US" sz="1200" dirty="0" err="1"/>
              <a:t>xhr.onreadystatechange</a:t>
            </a:r>
            <a:r>
              <a:rPr lang="en-US" sz="1200" dirty="0"/>
              <a:t> = function() {</a:t>
            </a:r>
          </a:p>
          <a:p>
            <a:r>
              <a:rPr lang="en-US" sz="1200" dirty="0"/>
              <a:t>   	if (</a:t>
            </a:r>
            <a:r>
              <a:rPr lang="en-US" sz="1200" dirty="0" err="1"/>
              <a:t>xhr.readyState</a:t>
            </a:r>
            <a:r>
              <a:rPr lang="en-US" sz="1200" dirty="0"/>
              <a:t> == 4) {</a:t>
            </a:r>
          </a:p>
          <a:p>
            <a:r>
              <a:rPr lang="en-US" sz="1200" dirty="0"/>
              <a:t>       	</a:t>
            </a:r>
            <a:r>
              <a:rPr lang="en-US" sz="1200" dirty="0" err="1"/>
              <a:t>var</a:t>
            </a:r>
            <a:r>
              <a:rPr lang="en-US" sz="1200" dirty="0"/>
              <a:t> data = </a:t>
            </a:r>
            <a:r>
              <a:rPr lang="en-US" sz="1200" dirty="0" err="1"/>
              <a:t>xhr.responseText</a:t>
            </a:r>
            <a:r>
              <a:rPr lang="en-US" sz="1200" dirty="0"/>
              <a:t>;</a:t>
            </a:r>
          </a:p>
          <a:p>
            <a:r>
              <a:rPr lang="en-US" sz="1200" dirty="0"/>
              <a:t>        	</a:t>
            </a:r>
            <a:r>
              <a:rPr lang="en-US" sz="1200" dirty="0" err="1"/>
              <a:t>doSomething</a:t>
            </a:r>
            <a:r>
              <a:rPr lang="en-US" sz="1200" dirty="0"/>
              <a:t>(data);</a:t>
            </a:r>
          </a:p>
          <a:p>
            <a:r>
              <a:rPr lang="en-US" sz="1200" dirty="0"/>
              <a:t>   	}</a:t>
            </a:r>
          </a:p>
          <a:p>
            <a:r>
              <a:rPr lang="en-US" sz="1200" dirty="0"/>
              <a:t>} </a:t>
            </a:r>
            <a:r>
              <a:rPr lang="en-US" sz="1200" dirty="0" err="1"/>
              <a:t>xhr.open</a:t>
            </a:r>
            <a:r>
              <a:rPr lang="en-US" sz="1200" dirty="0"/>
              <a:t>('GET', '</a:t>
            </a:r>
            <a:r>
              <a:rPr lang="en-US" sz="1200" dirty="0">
                <a:hlinkClick r:id="rId3"/>
              </a:rPr>
              <a:t>https://myhost/myapp/customerorders/1001’, true); xhr.send(null);</a:t>
            </a:r>
            <a:endParaRPr lang="en-US" sz="1200" dirty="0"/>
          </a:p>
        </p:txBody>
      </p:sp>
      <p:sp>
        <p:nvSpPr>
          <p:cNvPr id="9" name="Rectangle 8"/>
          <p:cNvSpPr/>
          <p:nvPr/>
        </p:nvSpPr>
        <p:spPr>
          <a:xfrm>
            <a:off x="108651" y="1010675"/>
            <a:ext cx="1022824" cy="307777"/>
          </a:xfrm>
          <a:prstGeom prst="rect">
            <a:avLst/>
          </a:prstGeom>
        </p:spPr>
        <p:txBody>
          <a:bodyPr wrap="none">
            <a:spAutoFit/>
          </a:bodyPr>
          <a:lstStyle/>
          <a:p>
            <a:r>
              <a:rPr lang="en-US" sz="1400" dirty="0"/>
              <a:t>JavaScript</a:t>
            </a:r>
          </a:p>
        </p:txBody>
      </p:sp>
      <p:sp>
        <p:nvSpPr>
          <p:cNvPr id="10" name="Rectangle 9"/>
          <p:cNvSpPr/>
          <p:nvPr/>
        </p:nvSpPr>
        <p:spPr>
          <a:xfrm>
            <a:off x="228601" y="3262680"/>
            <a:ext cx="4654229" cy="9121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3294713"/>
            <a:ext cx="4646624" cy="830997"/>
          </a:xfrm>
          <a:prstGeom prst="rect">
            <a:avLst/>
          </a:prstGeom>
        </p:spPr>
        <p:txBody>
          <a:bodyPr wrap="square">
            <a:spAutoFit/>
          </a:bodyPr>
          <a:lstStyle/>
          <a:p>
            <a:r>
              <a:rPr lang="en-US" sz="1200" dirty="0"/>
              <a:t>$.</a:t>
            </a:r>
            <a:r>
              <a:rPr lang="en-US" sz="1200" dirty="0" err="1"/>
              <a:t>getJSON</a:t>
            </a:r>
            <a:r>
              <a:rPr lang="en-US" sz="1200" dirty="0"/>
              <a:t>( "</a:t>
            </a:r>
            <a:r>
              <a:rPr lang="en-US" sz="1200" dirty="0">
                <a:hlinkClick r:id="rId3"/>
              </a:rPr>
              <a:t>https://myhost/myapp/customerorders/1001</a:t>
            </a:r>
            <a:r>
              <a:rPr lang="en-US" sz="1200" dirty="0"/>
              <a:t>", function( data ) {</a:t>
            </a:r>
          </a:p>
          <a:p>
            <a:r>
              <a:rPr lang="en-US" sz="1200" dirty="0"/>
              <a:t>     </a:t>
            </a:r>
            <a:r>
              <a:rPr lang="en-US" sz="1200" dirty="0" err="1"/>
              <a:t>doSomething</a:t>
            </a:r>
            <a:r>
              <a:rPr lang="en-US" sz="1200" dirty="0"/>
              <a:t>(data);</a:t>
            </a:r>
          </a:p>
          <a:p>
            <a:r>
              <a:rPr lang="en-US" sz="1200" dirty="0"/>
              <a:t>  	});</a:t>
            </a:r>
          </a:p>
        </p:txBody>
      </p:sp>
      <p:sp>
        <p:nvSpPr>
          <p:cNvPr id="12" name="Rectangle 11"/>
          <p:cNvSpPr/>
          <p:nvPr/>
        </p:nvSpPr>
        <p:spPr>
          <a:xfrm>
            <a:off x="108951" y="2995880"/>
            <a:ext cx="774571" cy="307777"/>
          </a:xfrm>
          <a:prstGeom prst="rect">
            <a:avLst/>
          </a:prstGeom>
        </p:spPr>
        <p:txBody>
          <a:bodyPr wrap="none">
            <a:spAutoFit/>
          </a:bodyPr>
          <a:lstStyle/>
          <a:p>
            <a:r>
              <a:rPr lang="en-US" sz="1400" dirty="0" err="1"/>
              <a:t>JQuery</a:t>
            </a:r>
            <a:endParaRPr lang="en-US" sz="1400" dirty="0"/>
          </a:p>
        </p:txBody>
      </p:sp>
      <p:sp>
        <p:nvSpPr>
          <p:cNvPr id="26" name="Rectangle 25"/>
          <p:cNvSpPr/>
          <p:nvPr/>
        </p:nvSpPr>
        <p:spPr>
          <a:xfrm>
            <a:off x="4958426" y="1277557"/>
            <a:ext cx="3962177" cy="18402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55636" y="1288617"/>
            <a:ext cx="3957363" cy="1754327"/>
          </a:xfrm>
          <a:prstGeom prst="rect">
            <a:avLst/>
          </a:prstGeom>
        </p:spPr>
        <p:txBody>
          <a:bodyPr wrap="square">
            <a:spAutoFit/>
          </a:bodyPr>
          <a:lstStyle/>
          <a:p>
            <a:r>
              <a:rPr lang="en-US" sz="1200" dirty="0" err="1"/>
              <a:t>DefaultHttpClient</a:t>
            </a:r>
            <a:r>
              <a:rPr lang="en-US" sz="1200" dirty="0"/>
              <a:t> </a:t>
            </a:r>
            <a:r>
              <a:rPr lang="en-US" sz="1200" dirty="0" err="1"/>
              <a:t>httpClient</a:t>
            </a:r>
            <a:r>
              <a:rPr lang="en-US" sz="1200" dirty="0"/>
              <a:t> = new </a:t>
            </a:r>
            <a:r>
              <a:rPr lang="en-US" sz="1200" dirty="0" err="1"/>
              <a:t>DefaultHttpClient</a:t>
            </a:r>
            <a:r>
              <a:rPr lang="en-US" sz="1200" dirty="0"/>
              <a:t>(); </a:t>
            </a:r>
            <a:r>
              <a:rPr lang="en-US" sz="1200" dirty="0" err="1"/>
              <a:t>HttpGet</a:t>
            </a:r>
            <a:r>
              <a:rPr lang="en-US" sz="1200" dirty="0"/>
              <a:t> </a:t>
            </a:r>
            <a:r>
              <a:rPr lang="en-US" sz="1200" dirty="0" err="1"/>
              <a:t>getRequest</a:t>
            </a:r>
            <a:r>
              <a:rPr lang="en-US" sz="1200" dirty="0"/>
              <a:t> = new </a:t>
            </a:r>
            <a:r>
              <a:rPr lang="en-US" sz="1200" dirty="0" err="1"/>
              <a:t>HttpGet</a:t>
            </a:r>
            <a:r>
              <a:rPr lang="en-US" sz="1200" dirty="0"/>
              <a:t>("</a:t>
            </a:r>
            <a:r>
              <a:rPr lang="en-US" sz="1200" dirty="0">
                <a:hlinkClick r:id="rId4"/>
              </a:rPr>
              <a:t>https://myhost/myapp/customerorders/1001"); HttpResponse response = httpClient.execute(getRequest);</a:t>
            </a:r>
          </a:p>
          <a:p>
            <a:r>
              <a:rPr lang="en-US" sz="1200" dirty="0" err="1"/>
              <a:t>BufferedReader</a:t>
            </a:r>
            <a:r>
              <a:rPr lang="en-US" sz="1200" dirty="0"/>
              <a:t> </a:t>
            </a:r>
            <a:r>
              <a:rPr lang="en-US" sz="1200" dirty="0" err="1"/>
              <a:t>br</a:t>
            </a:r>
            <a:r>
              <a:rPr lang="en-US" sz="1200" dirty="0"/>
              <a:t> = </a:t>
            </a:r>
          </a:p>
          <a:p>
            <a:r>
              <a:rPr lang="en-US" sz="1200" dirty="0"/>
              <a:t>   new </a:t>
            </a:r>
            <a:r>
              <a:rPr lang="en-US" sz="1200" dirty="0" err="1"/>
              <a:t>BufferedReader</a:t>
            </a:r>
            <a:r>
              <a:rPr lang="en-US" sz="1200" dirty="0"/>
              <a:t>(</a:t>
            </a:r>
          </a:p>
          <a:p>
            <a:r>
              <a:rPr lang="en-US" sz="1200" dirty="0"/>
              <a:t>                        new </a:t>
            </a:r>
            <a:r>
              <a:rPr lang="en-US" sz="1200" dirty="0" err="1"/>
              <a:t>InputStreamReader</a:t>
            </a:r>
            <a:r>
              <a:rPr lang="en-US" sz="1200" dirty="0"/>
              <a:t>((</a:t>
            </a:r>
          </a:p>
          <a:p>
            <a:r>
              <a:rPr lang="en-US" sz="1200" dirty="0"/>
              <a:t>                        </a:t>
            </a:r>
            <a:r>
              <a:rPr lang="en-US" sz="1200" dirty="0" err="1"/>
              <a:t>response.getEntity</a:t>
            </a:r>
            <a:r>
              <a:rPr lang="en-US" sz="1200" dirty="0"/>
              <a:t>().</a:t>
            </a:r>
            <a:r>
              <a:rPr lang="en-US" sz="1200" dirty="0" err="1"/>
              <a:t>getContent</a:t>
            </a:r>
            <a:r>
              <a:rPr lang="en-US" sz="1200" dirty="0"/>
              <a:t>())));</a:t>
            </a:r>
          </a:p>
        </p:txBody>
      </p:sp>
      <p:sp>
        <p:nvSpPr>
          <p:cNvPr id="28" name="Rectangle 27"/>
          <p:cNvSpPr/>
          <p:nvPr/>
        </p:nvSpPr>
        <p:spPr>
          <a:xfrm>
            <a:off x="4892768" y="965672"/>
            <a:ext cx="563901" cy="307777"/>
          </a:xfrm>
          <a:prstGeom prst="rect">
            <a:avLst/>
          </a:prstGeom>
        </p:spPr>
        <p:txBody>
          <a:bodyPr wrap="none">
            <a:spAutoFit/>
          </a:bodyPr>
          <a:lstStyle/>
          <a:p>
            <a:r>
              <a:rPr lang="en-US" sz="1400" dirty="0"/>
              <a:t>Java</a:t>
            </a:r>
          </a:p>
        </p:txBody>
      </p:sp>
    </p:spTree>
    <p:extLst>
      <p:ext uri="{BB962C8B-B14F-4D97-AF65-F5344CB8AC3E}">
        <p14:creationId xmlns:p14="http://schemas.microsoft.com/office/powerpoint/2010/main" val="1888003093"/>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01752" y="0"/>
            <a:ext cx="7772400" cy="762000"/>
          </a:xfrm>
          <a:prstGeom prst="rect">
            <a:avLst/>
          </a:prstGeom>
        </p:spPr>
        <p:txBody>
          <a:bodyPr vert="horz" lIns="0" tIns="0" rIns="0" bIns="0" rtlCol="0" anchor="b">
            <a:noAutofit/>
          </a:bodyPr>
          <a:lstStyle>
            <a:defPPr lvl="0">
              <a:buSzPct val="45000"/>
              <a:buFont typeface="StarSymbol"/>
              <a:buNone/>
              <a:defRPr/>
            </a:defPPr>
            <a:lvl1pPr lvl="0" algn="l" defTabSz="685891" rtl="0" eaLnBrk="1" latinLnBrk="0" hangingPunct="1">
              <a:lnSpc>
                <a:spcPct val="80000"/>
              </a:lnSpc>
              <a:spcBef>
                <a:spcPct val="0"/>
              </a:spcBef>
              <a:buSzPct val="45000"/>
              <a:buFont typeface="StarSymbol"/>
              <a:buChar char="●"/>
              <a:defRPr sz="2700" kern="1200">
                <a:solidFill>
                  <a:schemeClr val="tx1"/>
                </a:solidFill>
                <a:latin typeface="+mj-lt"/>
                <a:ea typeface="+mj-ea"/>
                <a:cs typeface="+mj-cs"/>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dirty="0"/>
              <a:t>What is Oracle REST Data Services (ORDS) ? </a:t>
            </a:r>
          </a:p>
        </p:txBody>
      </p:sp>
      <p:pic>
        <p:nvPicPr>
          <p:cNvPr id="3" name="Picture 2"/>
          <p:cNvPicPr>
            <a:picLocks noChangeAspect="1"/>
          </p:cNvPicPr>
          <p:nvPr/>
        </p:nvPicPr>
        <p:blipFill>
          <a:blip r:embed="rId2"/>
          <a:stretch>
            <a:fillRect/>
          </a:stretch>
        </p:blipFill>
        <p:spPr>
          <a:xfrm>
            <a:off x="1524000" y="1274620"/>
            <a:ext cx="1416676" cy="1219200"/>
          </a:xfrm>
          <a:prstGeom prst="rect">
            <a:avLst/>
          </a:prstGeom>
        </p:spPr>
      </p:pic>
      <p:pic>
        <p:nvPicPr>
          <p:cNvPr id="4" name="Picture 3"/>
          <p:cNvPicPr>
            <a:picLocks noChangeAspect="1"/>
          </p:cNvPicPr>
          <p:nvPr/>
        </p:nvPicPr>
        <p:blipFill>
          <a:blip r:embed="rId3"/>
          <a:stretch>
            <a:fillRect/>
          </a:stretch>
        </p:blipFill>
        <p:spPr>
          <a:xfrm>
            <a:off x="533400" y="2473779"/>
            <a:ext cx="1561905" cy="1771429"/>
          </a:xfrm>
          <a:prstGeom prst="rect">
            <a:avLst/>
          </a:prstGeom>
        </p:spPr>
      </p:pic>
      <p:pic>
        <p:nvPicPr>
          <p:cNvPr id="4098" name="Picture 2" descr="https://encrypted-tbn2.gstatic.com/images?q=tbn:ANd9GcTcBonJ6eMGTPHP2g9CYQiNb2zMdJjNj0vwf_-rQi_zF5Bx_AEAiPIUFI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477000" y="1733550"/>
            <a:ext cx="182880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t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2048497"/>
            <a:ext cx="890645" cy="890645"/>
          </a:xfrm>
          <a:prstGeom prst="rect">
            <a:avLst/>
          </a:prstGeom>
        </p:spPr>
      </p:pic>
      <p:sp>
        <p:nvSpPr>
          <p:cNvPr id="5" name="Arrow: Curved Right 4"/>
          <p:cNvSpPr/>
          <p:nvPr/>
        </p:nvSpPr>
        <p:spPr>
          <a:xfrm rot="5400000">
            <a:off x="5763490" y="275360"/>
            <a:ext cx="798370" cy="2419350"/>
          </a:xfrm>
          <a:prstGeom prst="curved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Arrow: Curved Right 8"/>
          <p:cNvSpPr/>
          <p:nvPr/>
        </p:nvSpPr>
        <p:spPr>
          <a:xfrm rot="16200000" flipV="1">
            <a:off x="3088314" y="1984492"/>
            <a:ext cx="798370" cy="2840802"/>
          </a:xfrm>
          <a:prstGeom prst="curved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 Placeholder 3"/>
          <p:cNvSpPr txBox="1">
            <a:spLocks/>
          </p:cNvSpPr>
          <p:nvPr/>
        </p:nvSpPr>
        <p:spPr>
          <a:xfrm>
            <a:off x="457200" y="666750"/>
            <a:ext cx="8229600" cy="304800"/>
          </a:xfrm>
          <a:prstGeom prst="rect">
            <a:avLst/>
          </a:prstGeom>
        </p:spPr>
        <p:txBody>
          <a:bodyPr/>
          <a:lst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dirty="0">
                <a:solidFill>
                  <a:schemeClr val="accent1"/>
                </a:solidFill>
              </a:rPr>
              <a:t>Formerly known as Oracle APEX Listener</a:t>
            </a:r>
          </a:p>
          <a:p>
            <a:endParaRPr lang="en-US" dirty="0"/>
          </a:p>
        </p:txBody>
      </p:sp>
    </p:spTree>
    <p:extLst>
      <p:ext uri="{BB962C8B-B14F-4D97-AF65-F5344CB8AC3E}">
        <p14:creationId xmlns:p14="http://schemas.microsoft.com/office/powerpoint/2010/main" val="156591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600791" y="3050323"/>
            <a:ext cx="3498276" cy="139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Oracle REST Data Services</a:t>
            </a:r>
          </a:p>
        </p:txBody>
      </p:sp>
      <p:sp>
        <p:nvSpPr>
          <p:cNvPr id="4" name="Text Placeholder 3"/>
          <p:cNvSpPr>
            <a:spLocks noGrp="1"/>
          </p:cNvSpPr>
          <p:nvPr>
            <p:ph type="body" sz="quarter" idx="13"/>
          </p:nvPr>
        </p:nvSpPr>
        <p:spPr/>
        <p:txBody>
          <a:bodyPr/>
          <a:lstStyle/>
          <a:p>
            <a:r>
              <a:rPr lang="en-US" dirty="0"/>
              <a:t>More Client Access Syntax Examples</a:t>
            </a:r>
          </a:p>
        </p:txBody>
      </p:sp>
      <p:sp>
        <p:nvSpPr>
          <p:cNvPr id="13" name="Rectangle 12"/>
          <p:cNvSpPr/>
          <p:nvPr/>
        </p:nvSpPr>
        <p:spPr>
          <a:xfrm>
            <a:off x="555760" y="1285756"/>
            <a:ext cx="3528097" cy="14290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70372" y="1287372"/>
            <a:ext cx="2813830" cy="1384995"/>
          </a:xfrm>
          <a:prstGeom prst="rect">
            <a:avLst/>
          </a:prstGeom>
        </p:spPr>
        <p:txBody>
          <a:bodyPr wrap="square">
            <a:spAutoFit/>
          </a:bodyPr>
          <a:lstStyle/>
          <a:p>
            <a:r>
              <a:rPr lang="en-US" sz="1200" dirty="0"/>
              <a:t> import </a:t>
            </a:r>
            <a:r>
              <a:rPr lang="en-US" sz="1200" dirty="0" err="1"/>
              <a:t>json</a:t>
            </a:r>
            <a:endParaRPr lang="en-US" sz="1200" dirty="0"/>
          </a:p>
          <a:p>
            <a:r>
              <a:rPr lang="en-US" sz="1200" dirty="0"/>
              <a:t> import requests</a:t>
            </a:r>
          </a:p>
          <a:p>
            <a:endParaRPr lang="en-US" sz="1200" dirty="0"/>
          </a:p>
          <a:p>
            <a:r>
              <a:rPr lang="en-US" sz="1200" dirty="0"/>
              <a:t> </a:t>
            </a:r>
            <a:r>
              <a:rPr lang="en-US" sz="1200" dirty="0" err="1"/>
              <a:t>url</a:t>
            </a:r>
            <a:r>
              <a:rPr lang="en-US" sz="1200" dirty="0"/>
              <a:t> = 'http://whatever/service'</a:t>
            </a:r>
          </a:p>
          <a:p>
            <a:r>
              <a:rPr lang="en-US" sz="1200" dirty="0"/>
              <a:t> response = </a:t>
            </a:r>
            <a:r>
              <a:rPr lang="en-US" sz="1200" dirty="0" err="1"/>
              <a:t>requests.get</a:t>
            </a:r>
            <a:r>
              <a:rPr lang="en-US" sz="1200" dirty="0"/>
              <a:t>(</a:t>
            </a:r>
            <a:r>
              <a:rPr lang="en-US" sz="1200" dirty="0" err="1"/>
              <a:t>url</a:t>
            </a:r>
            <a:r>
              <a:rPr lang="en-US" sz="1200" dirty="0"/>
              <a:t>)</a:t>
            </a:r>
          </a:p>
          <a:p>
            <a:r>
              <a:rPr lang="en-US" sz="1200" dirty="0"/>
              <a:t> data = </a:t>
            </a:r>
            <a:r>
              <a:rPr lang="en-US" sz="1200" dirty="0" err="1"/>
              <a:t>response.json</a:t>
            </a:r>
            <a:r>
              <a:rPr lang="en-US" sz="1200" dirty="0"/>
              <a:t>()</a:t>
            </a:r>
          </a:p>
          <a:p>
            <a:r>
              <a:rPr lang="en-US" sz="1200" dirty="0"/>
              <a:t> print data</a:t>
            </a:r>
          </a:p>
        </p:txBody>
      </p:sp>
      <p:sp>
        <p:nvSpPr>
          <p:cNvPr id="15" name="Rectangle 14"/>
          <p:cNvSpPr/>
          <p:nvPr/>
        </p:nvSpPr>
        <p:spPr>
          <a:xfrm>
            <a:off x="512314" y="1018957"/>
            <a:ext cx="743613" cy="307777"/>
          </a:xfrm>
          <a:prstGeom prst="rect">
            <a:avLst/>
          </a:prstGeom>
        </p:spPr>
        <p:txBody>
          <a:bodyPr wrap="none">
            <a:spAutoFit/>
          </a:bodyPr>
          <a:lstStyle/>
          <a:p>
            <a:r>
              <a:rPr lang="en-US" sz="1400" dirty="0"/>
              <a:t>Python</a:t>
            </a:r>
          </a:p>
        </p:txBody>
      </p:sp>
      <p:sp>
        <p:nvSpPr>
          <p:cNvPr id="23" name="Rectangle 22"/>
          <p:cNvSpPr/>
          <p:nvPr/>
        </p:nvSpPr>
        <p:spPr>
          <a:xfrm>
            <a:off x="635724" y="3035710"/>
            <a:ext cx="3235193" cy="1384995"/>
          </a:xfrm>
          <a:prstGeom prst="rect">
            <a:avLst/>
          </a:prstGeom>
        </p:spPr>
        <p:txBody>
          <a:bodyPr wrap="square">
            <a:spAutoFit/>
          </a:bodyPr>
          <a:lstStyle/>
          <a:p>
            <a:r>
              <a:rPr lang="en-US" sz="1200" dirty="0"/>
              <a:t> require '</a:t>
            </a:r>
            <a:r>
              <a:rPr lang="en-US" sz="1200" dirty="0" err="1"/>
              <a:t>json</a:t>
            </a:r>
            <a:r>
              <a:rPr lang="en-US" sz="1200" dirty="0"/>
              <a:t>'</a:t>
            </a:r>
          </a:p>
          <a:p>
            <a:r>
              <a:rPr lang="en-US" sz="1200" dirty="0"/>
              <a:t> require 'net/http’</a:t>
            </a:r>
          </a:p>
          <a:p>
            <a:r>
              <a:rPr lang="en-US" sz="1200" dirty="0"/>
              <a:t> </a:t>
            </a:r>
            <a:r>
              <a:rPr lang="en-US" sz="1200" dirty="0" err="1"/>
              <a:t>url</a:t>
            </a:r>
            <a:r>
              <a:rPr lang="en-US" sz="1200" dirty="0"/>
              <a:t> = 'http://whatever/service'</a:t>
            </a:r>
          </a:p>
          <a:p>
            <a:r>
              <a:rPr lang="en-US" sz="1200" dirty="0"/>
              <a:t> response = Net::</a:t>
            </a:r>
            <a:r>
              <a:rPr lang="en-US" sz="1200" dirty="0" err="1"/>
              <a:t>HTTP.get_response</a:t>
            </a:r>
            <a:r>
              <a:rPr lang="en-US" sz="1200" dirty="0"/>
              <a:t>(</a:t>
            </a:r>
            <a:r>
              <a:rPr lang="en-US" sz="1200" dirty="0" err="1"/>
              <a:t>URI.parse</a:t>
            </a:r>
            <a:r>
              <a:rPr lang="en-US" sz="1200" dirty="0"/>
              <a:t>(</a:t>
            </a:r>
            <a:r>
              <a:rPr lang="en-US" sz="1200" dirty="0" err="1"/>
              <a:t>url</a:t>
            </a:r>
            <a:r>
              <a:rPr lang="en-US" sz="1200" dirty="0"/>
              <a:t>))</a:t>
            </a:r>
          </a:p>
          <a:p>
            <a:r>
              <a:rPr lang="en-US" sz="1200" dirty="0"/>
              <a:t>   data = </a:t>
            </a:r>
            <a:r>
              <a:rPr lang="en-US" sz="1200" dirty="0" err="1"/>
              <a:t>JSON.parse</a:t>
            </a:r>
            <a:r>
              <a:rPr lang="en-US" sz="1200" dirty="0"/>
              <a:t>(</a:t>
            </a:r>
            <a:r>
              <a:rPr lang="en-US" sz="1200" dirty="0" err="1"/>
              <a:t>response.body</a:t>
            </a:r>
            <a:r>
              <a:rPr lang="en-US" sz="1200" dirty="0"/>
              <a:t>)</a:t>
            </a:r>
          </a:p>
          <a:p>
            <a:r>
              <a:rPr lang="en-US" sz="1200" dirty="0"/>
              <a:t> print data</a:t>
            </a:r>
          </a:p>
        </p:txBody>
      </p:sp>
      <p:sp>
        <p:nvSpPr>
          <p:cNvPr id="25" name="Rectangle 24"/>
          <p:cNvSpPr/>
          <p:nvPr/>
        </p:nvSpPr>
        <p:spPr>
          <a:xfrm>
            <a:off x="573455" y="2775918"/>
            <a:ext cx="620683" cy="307777"/>
          </a:xfrm>
          <a:prstGeom prst="rect">
            <a:avLst/>
          </a:prstGeom>
        </p:spPr>
        <p:txBody>
          <a:bodyPr wrap="none">
            <a:spAutoFit/>
          </a:bodyPr>
          <a:lstStyle/>
          <a:p>
            <a:r>
              <a:rPr lang="en-US" sz="1400" dirty="0"/>
              <a:t>Ruby</a:t>
            </a:r>
          </a:p>
        </p:txBody>
      </p:sp>
      <p:sp>
        <p:nvSpPr>
          <p:cNvPr id="26" name="Rectangle 25"/>
          <p:cNvSpPr/>
          <p:nvPr/>
        </p:nvSpPr>
        <p:spPr>
          <a:xfrm>
            <a:off x="4798723" y="1254731"/>
            <a:ext cx="3657980" cy="1878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47733" y="1265482"/>
            <a:ext cx="3143933" cy="1754327"/>
          </a:xfrm>
          <a:prstGeom prst="rect">
            <a:avLst/>
          </a:prstGeom>
        </p:spPr>
        <p:txBody>
          <a:bodyPr wrap="square">
            <a:spAutoFit/>
          </a:bodyPr>
          <a:lstStyle/>
          <a:p>
            <a:r>
              <a:rPr lang="en-US" sz="1200" dirty="0"/>
              <a:t>&lt;?</a:t>
            </a:r>
            <a:r>
              <a:rPr lang="en-US" sz="1200" dirty="0" err="1"/>
              <a:t>php</a:t>
            </a:r>
            <a:endParaRPr lang="en-US" sz="1200" dirty="0"/>
          </a:p>
          <a:p>
            <a:endParaRPr lang="en-US" sz="1200" dirty="0"/>
          </a:p>
          <a:p>
            <a:r>
              <a:rPr lang="en-US" sz="1200" dirty="0"/>
              <a:t>   $</a:t>
            </a:r>
            <a:r>
              <a:rPr lang="en-US" sz="1200" dirty="0" err="1"/>
              <a:t>url</a:t>
            </a:r>
            <a:r>
              <a:rPr lang="en-US" sz="1200" dirty="0"/>
              <a:t> = 'http://whatever/service';</a:t>
            </a:r>
          </a:p>
          <a:p>
            <a:r>
              <a:rPr lang="en-US" sz="1200" dirty="0"/>
              <a:t>   $response = </a:t>
            </a:r>
            <a:r>
              <a:rPr lang="en-US" sz="1200" dirty="0" err="1"/>
              <a:t>file_get_contents</a:t>
            </a:r>
            <a:r>
              <a:rPr lang="en-US" sz="1200" dirty="0"/>
              <a:t>($</a:t>
            </a:r>
            <a:r>
              <a:rPr lang="en-US" sz="1200" dirty="0" err="1"/>
              <a:t>url</a:t>
            </a:r>
            <a:r>
              <a:rPr lang="en-US" sz="1200" dirty="0"/>
              <a:t>);</a:t>
            </a:r>
          </a:p>
          <a:p>
            <a:r>
              <a:rPr lang="en-US" sz="1200" dirty="0"/>
              <a:t>   $data = </a:t>
            </a:r>
            <a:r>
              <a:rPr lang="en-US" sz="1200" dirty="0" err="1"/>
              <a:t>json_decode</a:t>
            </a:r>
            <a:r>
              <a:rPr lang="en-US" sz="1200" dirty="0"/>
              <a:t>($response);</a:t>
            </a:r>
          </a:p>
          <a:p>
            <a:endParaRPr lang="en-US" sz="1200" dirty="0"/>
          </a:p>
          <a:p>
            <a:r>
              <a:rPr lang="en-US" sz="1200" dirty="0"/>
              <a:t>   </a:t>
            </a:r>
            <a:r>
              <a:rPr lang="en-US" sz="1200" dirty="0" err="1"/>
              <a:t>var_dump</a:t>
            </a:r>
            <a:r>
              <a:rPr lang="en-US" sz="1200" dirty="0"/>
              <a:t>($data);</a:t>
            </a:r>
          </a:p>
          <a:p>
            <a:endParaRPr lang="en-US" sz="1200" dirty="0"/>
          </a:p>
          <a:p>
            <a:r>
              <a:rPr lang="en-US" sz="1200" dirty="0"/>
              <a:t> ?&gt;</a:t>
            </a:r>
          </a:p>
        </p:txBody>
      </p:sp>
      <p:sp>
        <p:nvSpPr>
          <p:cNvPr id="28" name="Rectangle 27"/>
          <p:cNvSpPr/>
          <p:nvPr/>
        </p:nvSpPr>
        <p:spPr>
          <a:xfrm>
            <a:off x="4755578" y="995769"/>
            <a:ext cx="550576" cy="307777"/>
          </a:xfrm>
          <a:prstGeom prst="rect">
            <a:avLst/>
          </a:prstGeom>
        </p:spPr>
        <p:txBody>
          <a:bodyPr wrap="none">
            <a:spAutoFit/>
          </a:bodyPr>
          <a:lstStyle/>
          <a:p>
            <a:r>
              <a:rPr lang="en-US" sz="1400" dirty="0"/>
              <a:t>PHP</a:t>
            </a:r>
          </a:p>
        </p:txBody>
      </p:sp>
    </p:spTree>
    <p:extLst>
      <p:ext uri="{BB962C8B-B14F-4D97-AF65-F5344CB8AC3E}">
        <p14:creationId xmlns:p14="http://schemas.microsoft.com/office/powerpoint/2010/main" val="2879008515"/>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print"/>
          <a:stretch>
            <a:fillRect/>
          </a:stretch>
        </p:blipFill>
        <p:spPr>
          <a:xfrm>
            <a:off x="4449050" y="2534235"/>
            <a:ext cx="4200035" cy="146318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Oracle REST Data Services: I have the data, now what?</a:t>
            </a:r>
          </a:p>
        </p:txBody>
      </p:sp>
      <p:sp>
        <p:nvSpPr>
          <p:cNvPr id="4" name="Text Placeholder 3"/>
          <p:cNvSpPr>
            <a:spLocks noGrp="1"/>
          </p:cNvSpPr>
          <p:nvPr>
            <p:ph type="body" sz="quarter" idx="13"/>
          </p:nvPr>
        </p:nvSpPr>
        <p:spPr/>
        <p:txBody>
          <a:bodyPr/>
          <a:lstStyle/>
          <a:p>
            <a:r>
              <a:rPr lang="en-US" dirty="0"/>
              <a:t>JavaScript HTML5 chart displaying DB sessions from Browser</a:t>
            </a:r>
          </a:p>
        </p:txBody>
      </p:sp>
      <p:sp>
        <p:nvSpPr>
          <p:cNvPr id="52" name="Text Box 31"/>
          <p:cNvSpPr txBox="1">
            <a:spLocks noChangeArrowheads="1"/>
          </p:cNvSpPr>
          <p:nvPr/>
        </p:nvSpPr>
        <p:spPr bwMode="gray">
          <a:xfrm>
            <a:off x="267152" y="4033358"/>
            <a:ext cx="864346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285750" indent="-285750" eaLnBrk="1" hangingPunct="1">
              <a:buClr>
                <a:schemeClr val="accent1"/>
              </a:buClr>
              <a:buFont typeface="Arial"/>
              <a:buChar char="•"/>
            </a:pPr>
            <a:r>
              <a:rPr lang="en-US" sz="1400" dirty="0"/>
              <a:t>HTML5 chart with minimal HTML and JavaScript (full syntax is on slide)</a:t>
            </a:r>
          </a:p>
          <a:p>
            <a:pPr marL="285750" indent="-285750" eaLnBrk="1" hangingPunct="1">
              <a:buClr>
                <a:schemeClr val="accent1"/>
              </a:buClr>
              <a:buFont typeface="Arial"/>
              <a:buChar char="•"/>
            </a:pPr>
            <a:r>
              <a:rPr lang="en-US" sz="1400" dirty="0"/>
              <a:t>An ORDS repository defines the SQL to URI (request) mapping</a:t>
            </a:r>
          </a:p>
        </p:txBody>
      </p:sp>
      <p:pic>
        <p:nvPicPr>
          <p:cNvPr id="3" name="Picture 2"/>
          <p:cNvPicPr>
            <a:picLocks noChangeAspect="1"/>
          </p:cNvPicPr>
          <p:nvPr/>
        </p:nvPicPr>
        <p:blipFill>
          <a:blip r:embed="rId4" cstate="print"/>
          <a:stretch>
            <a:fillRect/>
          </a:stretch>
        </p:blipFill>
        <p:spPr>
          <a:xfrm>
            <a:off x="304594" y="1336458"/>
            <a:ext cx="2320172" cy="2332579"/>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cstate="print"/>
          <a:stretch>
            <a:fillRect/>
          </a:stretch>
        </p:blipFill>
        <p:spPr>
          <a:xfrm>
            <a:off x="2812851" y="2432595"/>
            <a:ext cx="2115242" cy="1603309"/>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365059" y="1354246"/>
            <a:ext cx="3723538" cy="1015663"/>
          </a:xfrm>
          <a:prstGeom prst="rect">
            <a:avLst/>
          </a:prstGeom>
          <a:solidFill>
            <a:schemeClr val="bg1">
              <a:lumMod val="75000"/>
            </a:schemeClr>
          </a:solidFill>
        </p:spPr>
        <p:txBody>
          <a:bodyPr wrap="square">
            <a:spAutoFit/>
          </a:bodyPr>
          <a:lstStyle/>
          <a:p>
            <a:r>
              <a:rPr lang="en-US" sz="1200" dirty="0"/>
              <a:t>select max(</a:t>
            </a:r>
            <a:r>
              <a:rPr lang="en-US" sz="1200" dirty="0" err="1"/>
              <a:t>sample_time</a:t>
            </a:r>
            <a:r>
              <a:rPr lang="en-US" sz="1200" dirty="0"/>
              <a:t>) over </a:t>
            </a:r>
          </a:p>
          <a:p>
            <a:r>
              <a:rPr lang="en-US" sz="1200" dirty="0"/>
              <a:t>          ( partition by </a:t>
            </a:r>
            <a:r>
              <a:rPr lang="en-US" sz="1200" dirty="0" err="1"/>
              <a:t>sample_id</a:t>
            </a:r>
            <a:r>
              <a:rPr lang="en-US" sz="1200" dirty="0"/>
              <a:t> ) time, </a:t>
            </a:r>
          </a:p>
          <a:p>
            <a:r>
              <a:rPr lang="en-US" sz="1200" dirty="0"/>
              <a:t>          count(1) over ( partition by </a:t>
            </a:r>
            <a:r>
              <a:rPr lang="en-US" sz="1200" dirty="0" err="1"/>
              <a:t>sample_id</a:t>
            </a:r>
            <a:r>
              <a:rPr lang="en-US" sz="1200" dirty="0"/>
              <a:t> ) total</a:t>
            </a:r>
          </a:p>
          <a:p>
            <a:r>
              <a:rPr lang="en-US" sz="1200" dirty="0"/>
              <a:t> from </a:t>
            </a:r>
            <a:r>
              <a:rPr lang="en-US" sz="1200" dirty="0" err="1"/>
              <a:t>v$active_session_history</a:t>
            </a:r>
            <a:endParaRPr lang="en-US" sz="1200" dirty="0"/>
          </a:p>
          <a:p>
            <a:r>
              <a:rPr lang="en-US" sz="1200" dirty="0"/>
              <a:t>where </a:t>
            </a:r>
            <a:r>
              <a:rPr lang="en-US" sz="1200" dirty="0" err="1"/>
              <a:t>sample_time</a:t>
            </a:r>
            <a:r>
              <a:rPr lang="en-US" sz="1200" dirty="0"/>
              <a:t> &gt; </a:t>
            </a:r>
            <a:r>
              <a:rPr lang="en-US" sz="1200" dirty="0" err="1"/>
              <a:t>sysdate</a:t>
            </a:r>
            <a:r>
              <a:rPr lang="en-US" sz="1200" dirty="0"/>
              <a:t> -1/96</a:t>
            </a:r>
          </a:p>
        </p:txBody>
      </p:sp>
      <p:sp>
        <p:nvSpPr>
          <p:cNvPr id="10" name="Rectangle 9"/>
          <p:cNvSpPr/>
          <p:nvPr/>
        </p:nvSpPr>
        <p:spPr>
          <a:xfrm>
            <a:off x="230665" y="1017421"/>
            <a:ext cx="2403222" cy="307777"/>
          </a:xfrm>
          <a:prstGeom prst="rect">
            <a:avLst/>
          </a:prstGeom>
        </p:spPr>
        <p:txBody>
          <a:bodyPr wrap="none">
            <a:spAutoFit/>
          </a:bodyPr>
          <a:lstStyle/>
          <a:p>
            <a:r>
              <a:rPr lang="en-US" sz="1400" dirty="0">
                <a:solidFill>
                  <a:schemeClr val="bg2">
                    <a:lumMod val="75000"/>
                  </a:schemeClr>
                </a:solidFill>
              </a:rPr>
              <a:t>Static HTML and JavaScript</a:t>
            </a:r>
          </a:p>
        </p:txBody>
      </p:sp>
      <p:sp>
        <p:nvSpPr>
          <p:cNvPr id="35" name="Rectangle 34"/>
          <p:cNvSpPr/>
          <p:nvPr/>
        </p:nvSpPr>
        <p:spPr>
          <a:xfrm>
            <a:off x="3246732" y="1053607"/>
            <a:ext cx="4724370" cy="307777"/>
          </a:xfrm>
          <a:prstGeom prst="rect">
            <a:avLst/>
          </a:prstGeom>
        </p:spPr>
        <p:txBody>
          <a:bodyPr wrap="none">
            <a:spAutoFit/>
          </a:bodyPr>
          <a:lstStyle/>
          <a:p>
            <a:r>
              <a:rPr lang="en-US" sz="1400" dirty="0">
                <a:solidFill>
                  <a:schemeClr val="bg2">
                    <a:lumMod val="75000"/>
                  </a:schemeClr>
                </a:solidFill>
              </a:rPr>
              <a:t>“sessions” web service SQL defined in ORDS Repository</a:t>
            </a:r>
          </a:p>
        </p:txBody>
      </p:sp>
      <p:sp>
        <p:nvSpPr>
          <p:cNvPr id="38" name="Rectangle 37"/>
          <p:cNvSpPr/>
          <p:nvPr/>
        </p:nvSpPr>
        <p:spPr>
          <a:xfrm>
            <a:off x="5880969" y="2384748"/>
            <a:ext cx="1491652" cy="307777"/>
          </a:xfrm>
          <a:prstGeom prst="rect">
            <a:avLst/>
          </a:prstGeom>
        </p:spPr>
        <p:txBody>
          <a:bodyPr wrap="none">
            <a:spAutoFit/>
          </a:bodyPr>
          <a:lstStyle/>
          <a:p>
            <a:r>
              <a:rPr lang="en-US" sz="1400" dirty="0">
                <a:solidFill>
                  <a:schemeClr val="bg2">
                    <a:lumMod val="75000"/>
                  </a:schemeClr>
                </a:solidFill>
              </a:rPr>
              <a:t>Browser Results</a:t>
            </a:r>
          </a:p>
        </p:txBody>
      </p:sp>
      <p:pic>
        <p:nvPicPr>
          <p:cNvPr id="12" name="Picture 11" descr="rest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400" y="666750"/>
            <a:ext cx="668982" cy="668982"/>
          </a:xfrm>
          <a:prstGeom prst="rect">
            <a:avLst/>
          </a:prstGeom>
        </p:spPr>
      </p:pic>
    </p:spTree>
    <p:extLst>
      <p:ext uri="{BB962C8B-B14F-4D97-AF65-F5344CB8AC3E}">
        <p14:creationId xmlns:p14="http://schemas.microsoft.com/office/powerpoint/2010/main" val="4106885627"/>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752" y="762000"/>
            <a:ext cx="8401440" cy="3863397"/>
          </a:xfrm>
          <a:prstGeom prst="rect">
            <a:avLst/>
          </a:prstGeom>
        </p:spPr>
      </p:pic>
      <p:sp>
        <p:nvSpPr>
          <p:cNvPr id="4" name="Title 1"/>
          <p:cNvSpPr txBox="1">
            <a:spLocks/>
          </p:cNvSpPr>
          <p:nvPr/>
        </p:nvSpPr>
        <p:spPr>
          <a:xfrm>
            <a:off x="804347" y="245538"/>
            <a:ext cx="8229586" cy="406395"/>
          </a:xfrm>
          <a:prstGeom prst="rect">
            <a:avLst/>
          </a:prstGeom>
        </p:spPr>
        <p:txBody>
          <a:bodyPr/>
          <a:lstStyle>
            <a:lvl1pPr algn="l" defTabSz="685891" rtl="0" eaLnBrk="1" latinLnBrk="0" hangingPunct="1">
              <a:lnSpc>
                <a:spcPct val="80000"/>
              </a:lnSpc>
              <a:spcBef>
                <a:spcPct val="0"/>
              </a:spcBef>
              <a:buNone/>
              <a:defRPr sz="2700" kern="1200">
                <a:solidFill>
                  <a:schemeClr val="tx1"/>
                </a:solidFill>
                <a:latin typeface="+mj-lt"/>
                <a:ea typeface="+mj-ea"/>
                <a:cs typeface="+mj-cs"/>
              </a:defRPr>
            </a:lvl1pPr>
          </a:lstStyle>
          <a:p>
            <a:r>
              <a:rPr lang="en-US" dirty="0"/>
              <a:t>SQL Dev Web = ORDS, REST, HTML5, JS (Oracle Jet)</a:t>
            </a:r>
          </a:p>
        </p:txBody>
      </p:sp>
    </p:spTree>
    <p:extLst>
      <p:ext uri="{BB962C8B-B14F-4D97-AF65-F5344CB8AC3E}">
        <p14:creationId xmlns:p14="http://schemas.microsoft.com/office/powerpoint/2010/main" val="30259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47750"/>
            <a:ext cx="8347065" cy="3276600"/>
          </a:xfrm>
        </p:spPr>
        <p:txBody>
          <a:bodyPr/>
          <a:lstStyle/>
          <a:p>
            <a:r>
              <a:rPr lang="en-US" dirty="0"/>
              <a:t>Any standard mechanism for securing URLs</a:t>
            </a:r>
          </a:p>
          <a:p>
            <a:r>
              <a:rPr lang="en-US" dirty="0"/>
              <a:t>Oracle Identity Management </a:t>
            </a:r>
          </a:p>
          <a:p>
            <a:pPr lvl="1"/>
            <a:r>
              <a:rPr lang="en-US" dirty="0" err="1"/>
              <a:t>Webgate</a:t>
            </a:r>
            <a:r>
              <a:rPr lang="en-US" dirty="0"/>
              <a:t> is installed at the webserver and configured to protect URIs</a:t>
            </a:r>
          </a:p>
          <a:p>
            <a:pPr lvl="1"/>
            <a:r>
              <a:rPr lang="en-US" dirty="0" err="1"/>
              <a:t>WebGate</a:t>
            </a:r>
            <a:r>
              <a:rPr lang="en-US" dirty="0"/>
              <a:t> will redirect to SSO for sign on and allow follow on requests</a:t>
            </a:r>
          </a:p>
          <a:p>
            <a:pPr lvl="1"/>
            <a:r>
              <a:rPr lang="en-US" dirty="0"/>
              <a:t>Database Authentication</a:t>
            </a:r>
          </a:p>
          <a:p>
            <a:pPr lvl="1"/>
            <a:r>
              <a:rPr lang="en-US" dirty="0"/>
              <a:t>1</a:t>
            </a:r>
            <a:r>
              <a:rPr lang="en-US" baseline="30000" dirty="0"/>
              <a:t>st</a:t>
            </a:r>
            <a:r>
              <a:rPr lang="en-US" dirty="0"/>
              <a:t> Party Authentication</a:t>
            </a:r>
          </a:p>
          <a:p>
            <a:endParaRPr lang="en-US" dirty="0"/>
          </a:p>
          <a:p>
            <a:endParaRPr lang="en-US" dirty="0"/>
          </a:p>
          <a:p>
            <a:pPr lvl="1"/>
            <a:endParaRPr lang="en-US" dirty="0"/>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43</a:t>
            </a:fld>
            <a:endParaRPr lang="en-US" dirty="0"/>
          </a:p>
        </p:txBody>
      </p:sp>
      <p:sp>
        <p:nvSpPr>
          <p:cNvPr id="7" name="Title 1"/>
          <p:cNvSpPr>
            <a:spLocks noGrp="1"/>
          </p:cNvSpPr>
          <p:nvPr>
            <p:ph type="title"/>
          </p:nvPr>
        </p:nvSpPr>
        <p:spPr>
          <a:xfrm>
            <a:off x="804347" y="245538"/>
            <a:ext cx="8229586" cy="406395"/>
          </a:xfrm>
        </p:spPr>
        <p:txBody>
          <a:bodyPr/>
          <a:lstStyle/>
          <a:p>
            <a:r>
              <a:rPr lang="en-US" dirty="0"/>
              <a:t>Don’t Forget Security!</a:t>
            </a:r>
          </a:p>
        </p:txBody>
      </p:sp>
    </p:spTree>
    <p:extLst>
      <p:ext uri="{BB962C8B-B14F-4D97-AF65-F5344CB8AC3E}">
        <p14:creationId xmlns:p14="http://schemas.microsoft.com/office/powerpoint/2010/main" val="306012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63" y="-57150"/>
            <a:ext cx="8346073" cy="666750"/>
          </a:xfrm>
        </p:spPr>
        <p:txBody>
          <a:bodyPr/>
          <a:lstStyle/>
          <a:p>
            <a:r>
              <a:rPr lang="en-US" dirty="0"/>
              <a:t>Security</a:t>
            </a:r>
          </a:p>
        </p:txBody>
      </p:sp>
      <p:sp>
        <p:nvSpPr>
          <p:cNvPr id="3" name="Content Placeholder 2"/>
          <p:cNvSpPr>
            <a:spLocks noGrp="1"/>
          </p:cNvSpPr>
          <p:nvPr>
            <p:ph idx="1"/>
          </p:nvPr>
        </p:nvSpPr>
        <p:spPr>
          <a:xfrm>
            <a:off x="381000" y="685800"/>
            <a:ext cx="8347065" cy="971550"/>
          </a:xfrm>
        </p:spPr>
        <p:txBody>
          <a:bodyPr/>
          <a:lstStyle/>
          <a:p>
            <a:r>
              <a:rPr lang="en-US" dirty="0"/>
              <a:t>OAuth2 Server Built in</a:t>
            </a:r>
          </a:p>
          <a:p>
            <a:r>
              <a:rPr lang="en-US" dirty="0"/>
              <a:t>Works with Webserver’s configuration for Authentication</a:t>
            </a:r>
          </a:p>
        </p:txBody>
      </p:sp>
      <p:sp>
        <p:nvSpPr>
          <p:cNvPr id="4" name="Footer Placeholder 3"/>
          <p:cNvSpPr>
            <a:spLocks noGrp="1"/>
          </p:cNvSpPr>
          <p:nvPr>
            <p:ph type="ftr" sz="quarter" idx="11"/>
          </p:nvPr>
        </p:nvSpPr>
        <p:spPr/>
        <p:txBody>
          <a:bodyPr/>
          <a:lstStyle/>
          <a:p>
            <a:r>
              <a:rPr lang="en-US"/>
              <a:t>Oracle Confidential –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44</a:t>
            </a:fld>
            <a:endParaRPr lang="en-US" dirty="0"/>
          </a:p>
        </p:txBody>
      </p:sp>
      <p:pic>
        <p:nvPicPr>
          <p:cNvPr id="9" name="Picture 8" descr="StanOAuth.gi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428750"/>
            <a:ext cx="6680200" cy="3340100"/>
          </a:xfrm>
          <a:prstGeom prst="rect">
            <a:avLst/>
          </a:prstGeom>
        </p:spPr>
      </p:pic>
    </p:spTree>
    <p:extLst>
      <p:ext uri="{BB962C8B-B14F-4D97-AF65-F5344CB8AC3E}">
        <p14:creationId xmlns:p14="http://schemas.microsoft.com/office/powerpoint/2010/main" val="416283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Live Demo Here </a:t>
            </a:r>
            <a:r>
              <a:rPr lang="en-US" dirty="0">
                <a:sym typeface="Wingdings" pitchFamily="2" charset="2"/>
              </a:rPr>
              <a:t></a:t>
            </a:r>
            <a:endParaRPr lang="en-US" dirty="0"/>
          </a:p>
        </p:txBody>
      </p:sp>
      <p:sp>
        <p:nvSpPr>
          <p:cNvPr id="4" name="Text Placeholder 3"/>
          <p:cNvSpPr>
            <a:spLocks noGrp="1"/>
          </p:cNvSpPr>
          <p:nvPr>
            <p:ph type="body" sz="quarter" idx="13"/>
          </p:nvPr>
        </p:nvSpPr>
        <p:spPr/>
        <p:txBody>
          <a:bodyPr/>
          <a:lstStyle/>
          <a:p>
            <a:r>
              <a:rPr lang="en-US" dirty="0"/>
              <a:t>Demo</a:t>
            </a:r>
          </a:p>
        </p:txBody>
      </p:sp>
      <p:sp>
        <p:nvSpPr>
          <p:cNvPr id="5" name="Content Placeholder 2"/>
          <p:cNvSpPr>
            <a:spLocks noGrp="1"/>
          </p:cNvSpPr>
          <p:nvPr>
            <p:ph idx="4294967295"/>
          </p:nvPr>
        </p:nvSpPr>
        <p:spPr>
          <a:xfrm>
            <a:off x="381000" y="1047750"/>
            <a:ext cx="8347065" cy="3276600"/>
          </a:xfrm>
          <a:prstGeom prst="rect">
            <a:avLst/>
          </a:prstGeom>
        </p:spPr>
        <p:txBody>
          <a:bodyPr/>
          <a:lstStyle/>
          <a:p>
            <a:r>
              <a:rPr lang="en-US" dirty="0"/>
              <a:t>Questions?</a:t>
            </a:r>
          </a:p>
          <a:p>
            <a:r>
              <a:rPr lang="en-US" dirty="0"/>
              <a:t>Resources</a:t>
            </a:r>
          </a:p>
          <a:p>
            <a:pPr lvl="1"/>
            <a:r>
              <a:rPr lang="en-US" dirty="0">
                <a:hlinkClick r:id="rId3"/>
              </a:rPr>
              <a:t>Developer Day VM </a:t>
            </a:r>
            <a:r>
              <a:rPr lang="en-US" dirty="0"/>
              <a:t>(everything running PLUS hands on labs)</a:t>
            </a:r>
          </a:p>
          <a:p>
            <a:pPr lvl="1"/>
            <a:r>
              <a:rPr lang="en-US" dirty="0">
                <a:hlinkClick r:id="rId4"/>
              </a:rPr>
              <a:t>Download ORDS</a:t>
            </a:r>
            <a:endParaRPr lang="en-US" dirty="0"/>
          </a:p>
          <a:p>
            <a:pPr lvl="1"/>
            <a:r>
              <a:rPr lang="en-US" dirty="0">
                <a:hlinkClick r:id="rId5"/>
              </a:rPr>
              <a:t>Download SQL Developer</a:t>
            </a:r>
            <a:endParaRPr lang="en-US" dirty="0"/>
          </a:p>
          <a:p>
            <a:pPr lvl="1"/>
            <a:r>
              <a:rPr lang="en-US" dirty="0">
                <a:hlinkClick r:id="rId6"/>
              </a:rPr>
              <a:t>ORDS Development Guide </a:t>
            </a:r>
            <a:r>
              <a:rPr lang="en-US" dirty="0"/>
              <a:t>(DOCS)</a:t>
            </a:r>
          </a:p>
          <a:p>
            <a:pPr lvl="1"/>
            <a:r>
              <a:rPr lang="en-US" dirty="0">
                <a:hlinkClick r:id="rId7"/>
              </a:rPr>
              <a:t>Why Use REST Blog Post</a:t>
            </a:r>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11900890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01752" y="0"/>
            <a:ext cx="7772400" cy="762000"/>
          </a:xfrm>
          <a:prstGeom prst="rect">
            <a:avLst/>
          </a:prstGeom>
        </p:spPr>
        <p:txBody>
          <a:bodyPr vert="horz" lIns="0" tIns="0" rIns="0" bIns="0" rtlCol="0" anchor="b">
            <a:noAutofit/>
          </a:bodyPr>
          <a:lstStyle>
            <a:defPPr lvl="0">
              <a:buSzPct val="45000"/>
              <a:buFont typeface="StarSymbol"/>
              <a:buNone/>
              <a:defRPr/>
            </a:defPPr>
            <a:lvl1pPr lvl="0" algn="l" defTabSz="685891" rtl="0" eaLnBrk="1" latinLnBrk="0" hangingPunct="1">
              <a:lnSpc>
                <a:spcPct val="80000"/>
              </a:lnSpc>
              <a:spcBef>
                <a:spcPct val="0"/>
              </a:spcBef>
              <a:buSzPct val="45000"/>
              <a:buFont typeface="StarSymbol"/>
              <a:buChar char="●"/>
              <a:defRPr sz="2700" kern="1200">
                <a:solidFill>
                  <a:schemeClr val="tx1"/>
                </a:solidFill>
                <a:latin typeface="+mj-lt"/>
                <a:ea typeface="+mj-ea"/>
                <a:cs typeface="+mj-cs"/>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pPr>
              <a:buFont typeface="StarSymbol"/>
              <a:buNone/>
            </a:pPr>
            <a:r>
              <a:rPr lang="en-US" dirty="0"/>
              <a:t>What is Oracle REST Data Services (ORDS) ? </a:t>
            </a:r>
          </a:p>
        </p:txBody>
      </p:sp>
      <p:pic>
        <p:nvPicPr>
          <p:cNvPr id="3076" name="Picture 4" descr="Gordon Smith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19150"/>
            <a:ext cx="7351840" cy="415198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p:cNvSpPr txBox="1">
            <a:spLocks/>
          </p:cNvSpPr>
          <p:nvPr/>
        </p:nvSpPr>
        <p:spPr>
          <a:xfrm>
            <a:off x="457200" y="666750"/>
            <a:ext cx="8229600" cy="304800"/>
          </a:xfrm>
          <a:prstGeom prst="rect">
            <a:avLst/>
          </a:prstGeom>
        </p:spPr>
        <p:txBody>
          <a:bodyPr/>
          <a:lstStyle>
            <a:lvl1pPr marL="171473" indent="-171473" algn="l" defTabSz="685891"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240" indent="-171473" algn="l" defTabSz="685891"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713"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186"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659"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3132"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605"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6077"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550" indent="-137178" algn="l" defTabSz="685891"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dirty="0">
                <a:solidFill>
                  <a:schemeClr val="accent1"/>
                </a:solidFill>
              </a:rPr>
              <a:t>REST Enable/API the Database!</a:t>
            </a:r>
          </a:p>
          <a:p>
            <a:endParaRPr lang="en-US" dirty="0"/>
          </a:p>
        </p:txBody>
      </p:sp>
    </p:spTree>
    <p:extLst>
      <p:ext uri="{BB962C8B-B14F-4D97-AF65-F5344CB8AC3E}">
        <p14:creationId xmlns:p14="http://schemas.microsoft.com/office/powerpoint/2010/main" val="355882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REpresentational</a:t>
            </a:r>
            <a:r>
              <a:rPr lang="en-US" dirty="0"/>
              <a:t> State Transfer (REST)</a:t>
            </a:r>
          </a:p>
        </p:txBody>
      </p:sp>
      <p:sp>
        <p:nvSpPr>
          <p:cNvPr id="3" name="Content Placeholder 2"/>
          <p:cNvSpPr>
            <a:spLocks noGrp="1"/>
          </p:cNvSpPr>
          <p:nvPr>
            <p:ph sz="quarter" idx="12"/>
          </p:nvPr>
        </p:nvSpPr>
        <p:spPr/>
        <p:txBody>
          <a:bodyPr/>
          <a:lstStyle/>
          <a:p>
            <a:r>
              <a:rPr lang="en-US" dirty="0"/>
              <a:t>Model resources, not actions:</a:t>
            </a:r>
          </a:p>
          <a:p>
            <a:pPr lvl="1"/>
            <a:r>
              <a:rPr lang="en-US" dirty="0"/>
              <a:t> GET /</a:t>
            </a:r>
            <a:r>
              <a:rPr lang="en-US" dirty="0" err="1"/>
              <a:t>ords</a:t>
            </a:r>
            <a:r>
              <a:rPr lang="en-US" dirty="0"/>
              <a:t>/hr/employees/ - GOOD</a:t>
            </a:r>
          </a:p>
          <a:p>
            <a:pPr lvl="1"/>
            <a:r>
              <a:rPr lang="en-US" dirty="0"/>
              <a:t> GET /</a:t>
            </a:r>
            <a:r>
              <a:rPr lang="en-US" dirty="0" err="1"/>
              <a:t>ords</a:t>
            </a:r>
            <a:r>
              <a:rPr lang="en-US" dirty="0"/>
              <a:t>/hr/</a:t>
            </a:r>
            <a:r>
              <a:rPr lang="en-US" dirty="0" err="1"/>
              <a:t>GetAllEmployees</a:t>
            </a:r>
            <a:r>
              <a:rPr lang="en-US" dirty="0"/>
              <a:t>/ - BAD</a:t>
            </a:r>
          </a:p>
          <a:p>
            <a:pPr lvl="1"/>
            <a:r>
              <a:rPr lang="en-US" b="1" dirty="0"/>
              <a:t>Use nouns, not verbs</a:t>
            </a:r>
          </a:p>
          <a:p>
            <a:r>
              <a:rPr lang="en-US" dirty="0"/>
              <a:t>Uniform operations on all resources:</a:t>
            </a:r>
          </a:p>
          <a:p>
            <a:pPr lvl="1"/>
            <a:r>
              <a:rPr lang="en-US" dirty="0"/>
              <a:t>GET, POST, PUT, DELETE, OPTIONS, HEAD</a:t>
            </a:r>
          </a:p>
          <a:p>
            <a:pPr lvl="1"/>
            <a:r>
              <a:rPr lang="en-US" dirty="0"/>
              <a:t>Many nouns, just a few uniform verbs</a:t>
            </a:r>
          </a:p>
          <a:p>
            <a:r>
              <a:rPr lang="en-US" dirty="0"/>
              <a:t>Stateless requests, state transitions communicated via hyper-links.</a:t>
            </a:r>
          </a:p>
          <a:p>
            <a:pPr lvl="1"/>
            <a:r>
              <a:rPr lang="en-US" dirty="0"/>
              <a:t>IT'S ALL ABOUT THE HYPER-LINKS</a:t>
            </a:r>
          </a:p>
        </p:txBody>
      </p:sp>
      <p:sp>
        <p:nvSpPr>
          <p:cNvPr id="4" name="Text Placeholder 3"/>
          <p:cNvSpPr>
            <a:spLocks noGrp="1"/>
          </p:cNvSpPr>
          <p:nvPr>
            <p:ph type="body" sz="quarter" idx="13"/>
          </p:nvPr>
        </p:nvSpPr>
        <p:spPr/>
        <p:txBody>
          <a:bodyPr/>
          <a:lstStyle/>
          <a:p>
            <a:r>
              <a:rPr lang="en-US" dirty="0"/>
              <a:t>The Architectural Style of the Web</a:t>
            </a:r>
          </a:p>
          <a:p>
            <a:endParaRPr lang="en-US" dirty="0"/>
          </a:p>
        </p:txBody>
      </p:sp>
    </p:spTree>
    <p:extLst>
      <p:ext uri="{BB962C8B-B14F-4D97-AF65-F5344CB8AC3E}">
        <p14:creationId xmlns:p14="http://schemas.microsoft.com/office/powerpoint/2010/main" val="28582502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“It’s all about the hyperlinks…”</a:t>
            </a:r>
          </a:p>
        </p:txBody>
      </p:sp>
      <p:pic>
        <p:nvPicPr>
          <p:cNvPr id="5" name="Picture 4" descr="rest_hyperlinks.png"/>
          <p:cNvPicPr>
            <a:picLocks noChangeAspect="1"/>
          </p:cNvPicPr>
          <p:nvPr/>
        </p:nvPicPr>
        <p:blipFill>
          <a:blip r:embed="rId2" cstate="print"/>
          <a:stretch>
            <a:fillRect/>
          </a:stretch>
        </p:blipFill>
        <p:spPr>
          <a:xfrm>
            <a:off x="990600" y="666750"/>
            <a:ext cx="3733800" cy="4040757"/>
          </a:xfrm>
          <a:prstGeom prst="rect">
            <a:avLst/>
          </a:prstGeom>
        </p:spPr>
      </p:pic>
      <p:sp>
        <p:nvSpPr>
          <p:cNvPr id="6" name="Text Box 31"/>
          <p:cNvSpPr txBox="1">
            <a:spLocks noChangeArrowheads="1"/>
          </p:cNvSpPr>
          <p:nvPr/>
        </p:nvSpPr>
        <p:spPr bwMode="gray">
          <a:xfrm>
            <a:off x="4876800" y="2114550"/>
            <a:ext cx="3886200" cy="7017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285750" indent="-285750" eaLnBrk="1" hangingPunct="1">
              <a:lnSpc>
                <a:spcPct val="110000"/>
              </a:lnSpc>
              <a:buClr>
                <a:schemeClr val="accent1"/>
              </a:buClr>
            </a:pPr>
            <a:r>
              <a:rPr lang="en-US" sz="1800" dirty="0"/>
              <a:t>JSON output from a </a:t>
            </a:r>
            <a:r>
              <a:rPr lang="en-US" sz="1800" dirty="0" err="1"/>
              <a:t>RESTful</a:t>
            </a:r>
            <a:r>
              <a:rPr lang="en-US" sz="1800" dirty="0"/>
              <a:t> Service Powered by ORDS</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Verbs</a:t>
            </a:r>
          </a:p>
        </p:txBody>
      </p:sp>
      <p:graphicFrame>
        <p:nvGraphicFramePr>
          <p:cNvPr id="6" name="Content Placeholder 5"/>
          <p:cNvGraphicFramePr>
            <a:graphicFrameLocks noGrp="1"/>
          </p:cNvGraphicFramePr>
          <p:nvPr>
            <p:ph sz="quarter" idx="12"/>
            <p:extLst>
              <p:ext uri="{D42A27DB-BD31-4B8C-83A1-F6EECF244321}">
                <p14:modId xmlns:p14="http://schemas.microsoft.com/office/powerpoint/2010/main" val="1509822832"/>
              </p:ext>
            </p:extLst>
          </p:nvPr>
        </p:nvGraphicFramePr>
        <p:xfrm>
          <a:off x="533400" y="1428750"/>
          <a:ext cx="8229600" cy="3037840"/>
        </p:xfrm>
        <a:graphic>
          <a:graphicData uri="http://schemas.openxmlformats.org/drawingml/2006/table">
            <a:tbl>
              <a:tblPr firstRow="1" bandRow="1">
                <a:tableStyleId>{775DCB02-9BB8-47FD-8907-85C794F793BA}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dirty="0"/>
                        <a:t>Method</a:t>
                      </a:r>
                    </a:p>
                  </a:txBody>
                  <a:tcPr/>
                </a:tc>
                <a:tc>
                  <a:txBody>
                    <a:bodyPr/>
                    <a:lstStyle/>
                    <a:p>
                      <a:r>
                        <a:rPr lang="en-US" dirty="0"/>
                        <a:t>Purpose</a:t>
                      </a:r>
                    </a:p>
                  </a:txBody>
                  <a:tcPr/>
                </a:tc>
                <a:tc>
                  <a:txBody>
                    <a:bodyPr/>
                    <a:lstStyle/>
                    <a:p>
                      <a:r>
                        <a:rPr lang="en-US" dirty="0"/>
                        <a:t>Classification</a:t>
                      </a:r>
                    </a:p>
                  </a:txBody>
                  <a:tcPr/>
                </a:tc>
                <a:tc>
                  <a:txBody>
                    <a:bodyPr/>
                    <a:lstStyle/>
                    <a:p>
                      <a:r>
                        <a:rPr lang="en-US" dirty="0"/>
                        <a:t>Database Operation</a:t>
                      </a:r>
                    </a:p>
                  </a:txBody>
                  <a:tcPr/>
                </a:tc>
                <a:extLst>
                  <a:ext uri="{0D108BD9-81ED-4DB2-BD59-A6C34878D82A}">
                    <a16:rowId xmlns:a16="http://schemas.microsoft.com/office/drawing/2014/main" val="10000"/>
                  </a:ext>
                </a:extLst>
              </a:tr>
              <a:tr h="370840">
                <a:tc>
                  <a:txBody>
                    <a:bodyPr/>
                    <a:lstStyle/>
                    <a:p>
                      <a:r>
                        <a:rPr lang="en-US" dirty="0"/>
                        <a:t>GET</a:t>
                      </a:r>
                    </a:p>
                  </a:txBody>
                  <a:tcPr/>
                </a:tc>
                <a:tc>
                  <a:txBody>
                    <a:bodyPr/>
                    <a:lstStyle/>
                    <a:p>
                      <a:r>
                        <a:rPr lang="en-US" dirty="0"/>
                        <a:t>Retrieve resource</a:t>
                      </a:r>
                    </a:p>
                  </a:txBody>
                  <a:tcPr/>
                </a:tc>
                <a:tc>
                  <a:txBody>
                    <a:bodyPr/>
                    <a:lstStyle/>
                    <a:p>
                      <a:r>
                        <a:rPr lang="en-US" dirty="0"/>
                        <a:t>Safe, Idempotent</a:t>
                      </a:r>
                    </a:p>
                  </a:txBody>
                  <a:tcPr/>
                </a:tc>
                <a:tc>
                  <a:txBody>
                    <a:bodyPr/>
                    <a:lstStyle/>
                    <a:p>
                      <a:r>
                        <a:rPr lang="en-US" dirty="0"/>
                        <a:t>Select</a:t>
                      </a:r>
                    </a:p>
                  </a:txBody>
                  <a:tcPr/>
                </a:tc>
                <a:extLst>
                  <a:ext uri="{0D108BD9-81ED-4DB2-BD59-A6C34878D82A}">
                    <a16:rowId xmlns:a16="http://schemas.microsoft.com/office/drawing/2014/main" val="10001"/>
                  </a:ext>
                </a:extLst>
              </a:tr>
              <a:tr h="370840">
                <a:tc>
                  <a:txBody>
                    <a:bodyPr/>
                    <a:lstStyle/>
                    <a:p>
                      <a:r>
                        <a:rPr lang="en-US" dirty="0"/>
                        <a:t>HEAD</a:t>
                      </a:r>
                    </a:p>
                  </a:txBody>
                  <a:tcPr/>
                </a:tc>
                <a:tc>
                  <a:txBody>
                    <a:bodyPr/>
                    <a:lstStyle/>
                    <a:p>
                      <a:r>
                        <a:rPr lang="en-US" dirty="0"/>
                        <a:t>Retrieve metadata</a:t>
                      </a:r>
                    </a:p>
                  </a:txBody>
                  <a:tcPr/>
                </a:tc>
                <a:tc>
                  <a:txBody>
                    <a:bodyPr/>
                    <a:lstStyle/>
                    <a:p>
                      <a:r>
                        <a:rPr lang="en-US" dirty="0"/>
                        <a:t>Safe, Idempotent</a:t>
                      </a:r>
                    </a:p>
                  </a:txBody>
                  <a:tcPr/>
                </a:tc>
                <a:tc>
                  <a:txBody>
                    <a:bodyPr/>
                    <a:lstStyle/>
                    <a:p>
                      <a:r>
                        <a:rPr lang="en-US" dirty="0"/>
                        <a:t>Select</a:t>
                      </a:r>
                    </a:p>
                  </a:txBody>
                  <a:tcPr/>
                </a:tc>
                <a:extLst>
                  <a:ext uri="{0D108BD9-81ED-4DB2-BD59-A6C34878D82A}">
                    <a16:rowId xmlns:a16="http://schemas.microsoft.com/office/drawing/2014/main" val="10002"/>
                  </a:ext>
                </a:extLst>
              </a:tr>
              <a:tr h="370840">
                <a:tc>
                  <a:txBody>
                    <a:bodyPr/>
                    <a:lstStyle/>
                    <a:p>
                      <a:r>
                        <a:rPr lang="en-US" dirty="0"/>
                        <a:t>OPTIONS</a:t>
                      </a:r>
                    </a:p>
                  </a:txBody>
                  <a:tcPr/>
                </a:tc>
                <a:tc>
                  <a:txBody>
                    <a:bodyPr/>
                    <a:lstStyle/>
                    <a:p>
                      <a:r>
                        <a:rPr lang="en-US" dirty="0"/>
                        <a:t>Methods</a:t>
                      </a:r>
                      <a:r>
                        <a:rPr lang="en-US" baseline="0" dirty="0"/>
                        <a:t> supported by resource</a:t>
                      </a:r>
                      <a:endParaRPr lang="en-US" dirty="0"/>
                    </a:p>
                  </a:txBody>
                  <a:tcPr/>
                </a:tc>
                <a:tc>
                  <a:txBody>
                    <a:bodyPr/>
                    <a:lstStyle/>
                    <a:p>
                      <a:pPr marL="0" marR="0" indent="0" algn="l" defTabSz="685891" rtl="0" eaLnBrk="1" fontAlgn="auto" latinLnBrk="0" hangingPunct="1">
                        <a:lnSpc>
                          <a:spcPct val="100000"/>
                        </a:lnSpc>
                        <a:spcBef>
                          <a:spcPts val="0"/>
                        </a:spcBef>
                        <a:spcAft>
                          <a:spcPts val="0"/>
                        </a:spcAft>
                        <a:buClrTx/>
                        <a:buSzTx/>
                        <a:buFontTx/>
                        <a:buNone/>
                        <a:tabLst/>
                        <a:defRPr/>
                      </a:pPr>
                      <a:r>
                        <a:rPr lang="en-US" dirty="0"/>
                        <a:t>Safe, Idempotent</a:t>
                      </a:r>
                    </a:p>
                  </a:txBody>
                  <a:tcPr/>
                </a:tc>
                <a:tc>
                  <a:txBody>
                    <a:bodyPr/>
                    <a:lstStyle/>
                    <a:p>
                      <a:r>
                        <a:rPr lang="en-US" dirty="0"/>
                        <a:t>N/A</a:t>
                      </a:r>
                    </a:p>
                  </a:txBody>
                  <a:tcPr/>
                </a:tc>
                <a:extLst>
                  <a:ext uri="{0D108BD9-81ED-4DB2-BD59-A6C34878D82A}">
                    <a16:rowId xmlns:a16="http://schemas.microsoft.com/office/drawing/2014/main" val="10003"/>
                  </a:ext>
                </a:extLst>
              </a:tr>
              <a:tr h="370840">
                <a:tc>
                  <a:txBody>
                    <a:bodyPr/>
                    <a:lstStyle/>
                    <a:p>
                      <a:r>
                        <a:rPr lang="en-US" dirty="0"/>
                        <a:t>PUT</a:t>
                      </a:r>
                    </a:p>
                  </a:txBody>
                  <a:tcPr/>
                </a:tc>
                <a:tc>
                  <a:txBody>
                    <a:bodyPr/>
                    <a:lstStyle/>
                    <a:p>
                      <a:r>
                        <a:rPr lang="en-US" dirty="0"/>
                        <a:t>Create or replace resource</a:t>
                      </a:r>
                    </a:p>
                  </a:txBody>
                  <a:tcPr/>
                </a:tc>
                <a:tc>
                  <a:txBody>
                    <a:bodyPr/>
                    <a:lstStyle/>
                    <a:p>
                      <a:pPr marL="0" marR="0" indent="0" algn="l" defTabSz="685891" rtl="0" eaLnBrk="1" fontAlgn="auto" latinLnBrk="0" hangingPunct="1">
                        <a:lnSpc>
                          <a:spcPct val="100000"/>
                        </a:lnSpc>
                        <a:spcBef>
                          <a:spcPts val="0"/>
                        </a:spcBef>
                        <a:spcAft>
                          <a:spcPts val="0"/>
                        </a:spcAft>
                        <a:buClrTx/>
                        <a:buSzTx/>
                        <a:buFontTx/>
                        <a:buNone/>
                        <a:tabLst/>
                        <a:defRPr/>
                      </a:pPr>
                      <a:r>
                        <a:rPr lang="en-US" dirty="0"/>
                        <a:t>Idempotent</a:t>
                      </a:r>
                    </a:p>
                    <a:p>
                      <a:endParaRPr lang="en-US" dirty="0"/>
                    </a:p>
                  </a:txBody>
                  <a:tcPr/>
                </a:tc>
                <a:tc>
                  <a:txBody>
                    <a:bodyPr/>
                    <a:lstStyle/>
                    <a:p>
                      <a:r>
                        <a:rPr lang="en-US" dirty="0"/>
                        <a:t>Merge, Update</a:t>
                      </a:r>
                    </a:p>
                  </a:txBody>
                  <a:tcPr/>
                </a:tc>
                <a:extLst>
                  <a:ext uri="{0D108BD9-81ED-4DB2-BD59-A6C34878D82A}">
                    <a16:rowId xmlns:a16="http://schemas.microsoft.com/office/drawing/2014/main" val="10004"/>
                  </a:ext>
                </a:extLst>
              </a:tr>
              <a:tr h="370840">
                <a:tc>
                  <a:txBody>
                    <a:bodyPr/>
                    <a:lstStyle/>
                    <a:p>
                      <a:r>
                        <a:rPr lang="en-US" dirty="0"/>
                        <a:t>DELETE</a:t>
                      </a:r>
                    </a:p>
                  </a:txBody>
                  <a:tcPr/>
                </a:tc>
                <a:tc>
                  <a:txBody>
                    <a:bodyPr/>
                    <a:lstStyle/>
                    <a:p>
                      <a:r>
                        <a:rPr lang="en-US" dirty="0"/>
                        <a:t>Delete resource</a:t>
                      </a:r>
                    </a:p>
                  </a:txBody>
                  <a:tcPr/>
                </a:tc>
                <a:tc>
                  <a:txBody>
                    <a:bodyPr/>
                    <a:lstStyle/>
                    <a:p>
                      <a:pPr marL="0" marR="0" indent="0" algn="l" defTabSz="685891" rtl="0" eaLnBrk="1" fontAlgn="auto" latinLnBrk="0" hangingPunct="1">
                        <a:lnSpc>
                          <a:spcPct val="100000"/>
                        </a:lnSpc>
                        <a:spcBef>
                          <a:spcPts val="0"/>
                        </a:spcBef>
                        <a:spcAft>
                          <a:spcPts val="0"/>
                        </a:spcAft>
                        <a:buClrTx/>
                        <a:buSzTx/>
                        <a:buFontTx/>
                        <a:buNone/>
                        <a:tabLst/>
                        <a:defRPr/>
                      </a:pPr>
                      <a:r>
                        <a:rPr lang="en-US" dirty="0"/>
                        <a:t>Idempotent</a:t>
                      </a:r>
                    </a:p>
                  </a:txBody>
                  <a:tcPr/>
                </a:tc>
                <a:tc>
                  <a:txBody>
                    <a:bodyPr/>
                    <a:lstStyle/>
                    <a:p>
                      <a:r>
                        <a:rPr lang="en-US" dirty="0"/>
                        <a:t>Delete</a:t>
                      </a:r>
                    </a:p>
                  </a:txBody>
                  <a:tcPr/>
                </a:tc>
                <a:extLst>
                  <a:ext uri="{0D108BD9-81ED-4DB2-BD59-A6C34878D82A}">
                    <a16:rowId xmlns:a16="http://schemas.microsoft.com/office/drawing/2014/main" val="10005"/>
                  </a:ext>
                </a:extLst>
              </a:tr>
              <a:tr h="370840">
                <a:tc>
                  <a:txBody>
                    <a:bodyPr/>
                    <a:lstStyle/>
                    <a:p>
                      <a:r>
                        <a:rPr lang="en-US" dirty="0"/>
                        <a:t>POST</a:t>
                      </a:r>
                    </a:p>
                  </a:txBody>
                  <a:tcPr/>
                </a:tc>
                <a:tc>
                  <a:txBody>
                    <a:bodyPr/>
                    <a:lstStyle/>
                    <a:p>
                      <a:r>
                        <a:rPr lang="en-US" dirty="0"/>
                        <a:t>Anything.  Normally create</a:t>
                      </a:r>
                    </a:p>
                  </a:txBody>
                  <a:tcPr/>
                </a:tc>
                <a:tc>
                  <a:txBody>
                    <a:bodyPr/>
                    <a:lstStyle/>
                    <a:p>
                      <a:pPr marL="0" marR="0" indent="0" algn="l" defTabSz="685891" rtl="0" eaLnBrk="1" fontAlgn="auto" latinLnBrk="0" hangingPunct="1">
                        <a:lnSpc>
                          <a:spcPct val="100000"/>
                        </a:lnSpc>
                        <a:spcBef>
                          <a:spcPts val="0"/>
                        </a:spcBef>
                        <a:spcAft>
                          <a:spcPts val="0"/>
                        </a:spcAft>
                        <a:buClrTx/>
                        <a:buSzTx/>
                        <a:buFontTx/>
                        <a:buNone/>
                        <a:tabLst/>
                        <a:defRPr/>
                      </a:pPr>
                      <a:r>
                        <a:rPr lang="en-US" dirty="0"/>
                        <a:t>Unsafe</a:t>
                      </a:r>
                    </a:p>
                  </a:txBody>
                  <a:tcPr/>
                </a:tc>
                <a:tc>
                  <a:txBody>
                    <a:bodyPr/>
                    <a:lstStyle/>
                    <a:p>
                      <a:r>
                        <a:rPr lang="en-US" dirty="0"/>
                        <a:t>Insert</a:t>
                      </a:r>
                    </a:p>
                  </a:txBody>
                  <a:tcPr/>
                </a:tc>
                <a:extLst>
                  <a:ext uri="{0D108BD9-81ED-4DB2-BD59-A6C34878D82A}">
                    <a16:rowId xmlns:a16="http://schemas.microsoft.com/office/drawing/2014/main" val="10006"/>
                  </a:ext>
                </a:extLst>
              </a:tr>
            </a:tbl>
          </a:graphicData>
        </a:graphic>
      </p:graphicFrame>
      <p:sp>
        <p:nvSpPr>
          <p:cNvPr id="4" name="Text Placeholder 3"/>
          <p:cNvSpPr>
            <a:spLocks noGrp="1"/>
          </p:cNvSpPr>
          <p:nvPr>
            <p:ph type="body" sz="quarter" idx="13"/>
          </p:nvPr>
        </p:nvSpPr>
        <p:spPr/>
        <p:txBody>
          <a:bodyPr/>
          <a:lstStyle/>
          <a:p>
            <a:r>
              <a:rPr lang="en-US" dirty="0"/>
              <a:t>Uniform Verbs for interacting with all resources</a:t>
            </a:r>
          </a:p>
          <a:p>
            <a:endParaRPr lang="en-US" dirty="0"/>
          </a:p>
        </p:txBody>
      </p:sp>
    </p:spTree>
    <p:extLst>
      <p:ext uri="{BB962C8B-B14F-4D97-AF65-F5344CB8AC3E}">
        <p14:creationId xmlns:p14="http://schemas.microsoft.com/office/powerpoint/2010/main" val="36114561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REST Data Services</a:t>
            </a:r>
          </a:p>
        </p:txBody>
      </p:sp>
      <p:sp>
        <p:nvSpPr>
          <p:cNvPr id="4" name="Text Placeholder 3"/>
          <p:cNvSpPr>
            <a:spLocks noGrp="1"/>
          </p:cNvSpPr>
          <p:nvPr>
            <p:ph type="body" sz="quarter" idx="13"/>
          </p:nvPr>
        </p:nvSpPr>
        <p:spPr/>
        <p:txBody>
          <a:bodyPr/>
          <a:lstStyle/>
          <a:p>
            <a:r>
              <a:rPr lang="en-US" dirty="0"/>
              <a:t>Introduction</a:t>
            </a:r>
          </a:p>
        </p:txBody>
      </p:sp>
      <p:sp>
        <p:nvSpPr>
          <p:cNvPr id="52" name="Text Box 31"/>
          <p:cNvSpPr txBox="1">
            <a:spLocks noChangeArrowheads="1"/>
          </p:cNvSpPr>
          <p:nvPr/>
        </p:nvSpPr>
        <p:spPr bwMode="gray">
          <a:xfrm>
            <a:off x="724880" y="1078760"/>
            <a:ext cx="7792662" cy="3724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marL="285750" indent="-285750" eaLnBrk="1" hangingPunct="1">
              <a:buClr>
                <a:schemeClr val="accent1"/>
              </a:buClr>
              <a:buFont typeface="Arial"/>
              <a:buChar char="•"/>
            </a:pPr>
            <a:r>
              <a:rPr lang="en-US" sz="1800" dirty="0"/>
              <a:t>Provides data access consistent with modern App Dev frameworks</a:t>
            </a:r>
          </a:p>
          <a:p>
            <a:pPr marL="1028700" lvl="1" eaLnBrk="1" hangingPunct="1">
              <a:buClr>
                <a:schemeClr val="accent1"/>
              </a:buClr>
              <a:buFont typeface="Arial"/>
              <a:buChar char="•"/>
            </a:pPr>
            <a:r>
              <a:rPr lang="en-US" sz="1400" dirty="0"/>
              <a:t>Mid tier application</a:t>
            </a:r>
          </a:p>
          <a:p>
            <a:pPr marL="1028700" lvl="1" eaLnBrk="1" hangingPunct="1">
              <a:buClr>
                <a:schemeClr val="accent1"/>
              </a:buClr>
              <a:buFont typeface="Arial"/>
              <a:buChar char="•"/>
            </a:pPr>
            <a:r>
              <a:rPr lang="en-US" sz="1400" dirty="0"/>
              <a:t>map standard http(s) RESTful gets and posts to SQL</a:t>
            </a:r>
          </a:p>
          <a:p>
            <a:pPr marL="1028700" lvl="1" eaLnBrk="1" hangingPunct="1">
              <a:buClr>
                <a:schemeClr val="accent1"/>
              </a:buClr>
              <a:buFont typeface="Arial"/>
              <a:buChar char="•"/>
            </a:pPr>
            <a:r>
              <a:rPr lang="en-US" sz="1400" dirty="0"/>
              <a:t>declaratively returns results in JSON format</a:t>
            </a:r>
          </a:p>
          <a:p>
            <a:pPr marL="1028700" lvl="1" eaLnBrk="1" hangingPunct="1">
              <a:buClr>
                <a:schemeClr val="accent1"/>
              </a:buClr>
              <a:buFont typeface="Arial"/>
              <a:buChar char="•"/>
            </a:pPr>
            <a:r>
              <a:rPr lang="en-US" sz="1400" dirty="0"/>
              <a:t>JavaScript friendly</a:t>
            </a:r>
          </a:p>
          <a:p>
            <a:pPr marL="1028700" lvl="1" eaLnBrk="1" hangingPunct="1">
              <a:buClr>
                <a:schemeClr val="accent1"/>
              </a:buClr>
              <a:buFont typeface="Arial"/>
              <a:buChar char="•"/>
            </a:pPr>
            <a:r>
              <a:rPr lang="en-US" sz="1400" dirty="0"/>
              <a:t>supports high numbers of end users</a:t>
            </a:r>
          </a:p>
          <a:p>
            <a:pPr marL="285750" indent="-285750" eaLnBrk="1" hangingPunct="1">
              <a:buClr>
                <a:schemeClr val="accent1"/>
              </a:buClr>
              <a:buFont typeface="Arial"/>
              <a:buChar char="•"/>
            </a:pPr>
            <a:r>
              <a:rPr lang="en-US" sz="1800" dirty="0"/>
              <a:t>Services</a:t>
            </a:r>
          </a:p>
          <a:p>
            <a:pPr marL="1028700" lvl="1" eaLnBrk="1" hangingPunct="1">
              <a:buClr>
                <a:schemeClr val="accent1"/>
              </a:buClr>
              <a:buFont typeface="Arial"/>
              <a:buChar char="•"/>
            </a:pPr>
            <a:r>
              <a:rPr lang="en-US" sz="1400" dirty="0"/>
              <a:t>HTTP(s) relational data access</a:t>
            </a:r>
          </a:p>
          <a:p>
            <a:pPr marL="1028700" lvl="1" eaLnBrk="1" hangingPunct="1">
              <a:buClr>
                <a:schemeClr val="accent1"/>
              </a:buClr>
              <a:buFont typeface="Arial"/>
              <a:buChar char="•"/>
            </a:pPr>
            <a:r>
              <a:rPr lang="en-US" sz="1400" dirty="0"/>
              <a:t>Oracle JSON collection based schema-less access</a:t>
            </a:r>
          </a:p>
          <a:p>
            <a:pPr marL="1028700" lvl="1" eaLnBrk="1" hangingPunct="1">
              <a:buClr>
                <a:schemeClr val="accent1"/>
              </a:buClr>
              <a:buFont typeface="Arial"/>
              <a:buChar char="•"/>
            </a:pPr>
            <a:r>
              <a:rPr lang="en-US" sz="1400" dirty="0"/>
              <a:t>Oracle NoSQL access over HTTP</a:t>
            </a:r>
          </a:p>
          <a:p>
            <a:pPr marL="1028700" lvl="1" eaLnBrk="1" hangingPunct="1">
              <a:buClr>
                <a:schemeClr val="accent1"/>
              </a:buClr>
              <a:buFont typeface="Arial"/>
              <a:buChar char="•"/>
            </a:pPr>
            <a:r>
              <a:rPr lang="en-US" sz="1400" dirty="0"/>
              <a:t>Oracle APEX mid-tier, web toolkit applications, </a:t>
            </a:r>
            <a:r>
              <a:rPr lang="en-US" sz="1400" dirty="0" err="1"/>
              <a:t>mod_plsql</a:t>
            </a:r>
            <a:r>
              <a:rPr lang="en-US" sz="1400" dirty="0"/>
              <a:t> replacement</a:t>
            </a:r>
          </a:p>
          <a:p>
            <a:pPr marL="285750" indent="-285750" eaLnBrk="1" hangingPunct="1">
              <a:buClr>
                <a:schemeClr val="accent1"/>
              </a:buClr>
              <a:buFont typeface="Arial"/>
              <a:buChar char="•"/>
            </a:pPr>
            <a:r>
              <a:rPr lang="en-US" sz="1800" dirty="0"/>
              <a:t>Formally known as Oracle APEX Listener</a:t>
            </a:r>
          </a:p>
          <a:p>
            <a:pPr marL="285750" indent="-285750" eaLnBrk="1" hangingPunct="1">
              <a:buClr>
                <a:schemeClr val="accent1"/>
              </a:buClr>
              <a:buFont typeface="Arial"/>
              <a:buChar char="•"/>
            </a:pPr>
            <a:r>
              <a:rPr lang="en-US" sz="1800" dirty="0"/>
              <a:t>Supported feature of the Oracle Database since 2010</a:t>
            </a:r>
          </a:p>
          <a:p>
            <a:pPr marL="285750" indent="-285750" eaLnBrk="1" hangingPunct="1">
              <a:buClr>
                <a:schemeClr val="accent1"/>
              </a:buClr>
              <a:buFont typeface="Arial"/>
              <a:buChar char="•"/>
            </a:pPr>
            <a:r>
              <a:rPr lang="en-US" sz="1800" dirty="0"/>
              <a:t>Ships with Oracle Database 12.1.0.2</a:t>
            </a:r>
          </a:p>
          <a:p>
            <a:pPr marL="285750" indent="-285750" eaLnBrk="1" hangingPunct="1">
              <a:buClr>
                <a:schemeClr val="accent1"/>
              </a:buClr>
              <a:buFont typeface="Arial"/>
              <a:buChar char="•"/>
            </a:pPr>
            <a:endParaRPr lang="en-US" sz="2000" dirty="0"/>
          </a:p>
        </p:txBody>
      </p:sp>
      <p:pic>
        <p:nvPicPr>
          <p:cNvPr id="5" name="Picture 4" descr="rest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9676" y="1741433"/>
            <a:ext cx="1701969" cy="1701969"/>
          </a:xfrm>
          <a:prstGeom prst="rect">
            <a:avLst/>
          </a:prstGeom>
        </p:spPr>
      </p:pic>
    </p:spTree>
    <p:extLst>
      <p:ext uri="{BB962C8B-B14F-4D97-AF65-F5344CB8AC3E}">
        <p14:creationId xmlns:p14="http://schemas.microsoft.com/office/powerpoint/2010/main" val="1115318707"/>
      </p:ext>
    </p:extLst>
  </p:cSld>
  <p:clrMapOvr>
    <a:masterClrMapping/>
  </p:clrMapOvr>
  <p:transition spd="med">
    <p:wipe dir="r"/>
  </p:transition>
</p:sld>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47227</TotalTime>
  <Words>2107</Words>
  <Application>Microsoft Office PowerPoint</Application>
  <PresentationFormat>On-screen Show (16:9)</PresentationFormat>
  <Paragraphs>478</Paragraphs>
  <Slides>45</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Microsoft YaHei</vt:lpstr>
      <vt:lpstr>MS PGothic</vt:lpstr>
      <vt:lpstr>Arial</vt:lpstr>
      <vt:lpstr>Calibri</vt:lpstr>
      <vt:lpstr>Courier</vt:lpstr>
      <vt:lpstr>Lucida Sans Unicode</vt:lpstr>
      <vt:lpstr>Mangal</vt:lpstr>
      <vt:lpstr>StarSymbol</vt:lpstr>
      <vt:lpstr>Tahoma</vt:lpstr>
      <vt:lpstr>Times New Roman</vt:lpstr>
      <vt:lpstr>Wingdings</vt:lpstr>
      <vt:lpstr>ヒラギノ角ゴ ProN W3</vt:lpstr>
      <vt:lpstr>Oracle_16x9_2014</vt:lpstr>
      <vt:lpstr>PowerPoint Presentation</vt:lpstr>
      <vt:lpstr>REST Enabling Oracle Tables with Oracle REST Data Services</vt:lpstr>
      <vt:lpstr>Agenda</vt:lpstr>
      <vt:lpstr>PowerPoint Presentation</vt:lpstr>
      <vt:lpstr>PowerPoint Presentation</vt:lpstr>
      <vt:lpstr>REpresentational State Transfer (REST)</vt:lpstr>
      <vt:lpstr>“It’s all about the hyperlinks…”</vt:lpstr>
      <vt:lpstr>The Verbs</vt:lpstr>
      <vt:lpstr>Oracle REST Data Services</vt:lpstr>
      <vt:lpstr>Oracle REST Data Services</vt:lpstr>
      <vt:lpstr>Oracle REST Data Services  Serving JSON results from relational data</vt:lpstr>
      <vt:lpstr>Oracle REST Data Services 3.0</vt:lpstr>
      <vt:lpstr>ORDS – How do I get started???</vt:lpstr>
      <vt:lpstr>PowerPoint Presentation</vt:lpstr>
      <vt:lpstr>PowerPoint Presentation</vt:lpstr>
      <vt:lpstr>PowerPoint Presentation</vt:lpstr>
      <vt:lpstr>PowerPoint Presentation</vt:lpstr>
      <vt:lpstr>ORDS is now configured and running against my PDB</vt:lpstr>
      <vt:lpstr>Admin ORDS From SQL Developer</vt:lpstr>
      <vt:lpstr>Auto REST for Tables and Views</vt:lpstr>
      <vt:lpstr>Oracle REST Data Services</vt:lpstr>
      <vt:lpstr>PowerPoint Presentation</vt:lpstr>
      <vt:lpstr>REST, CRUD Table API</vt:lpstr>
      <vt:lpstr>Filtering</vt:lpstr>
      <vt:lpstr>Filtering - Examples</vt:lpstr>
      <vt:lpstr>POST: Insert a New Record </vt:lpstr>
      <vt:lpstr>PUT: Update an Existing Record</vt:lpstr>
      <vt:lpstr>Metadata Catalog</vt:lpstr>
      <vt:lpstr>REST Services Report</vt:lpstr>
      <vt:lpstr>Oracle REST Data Services: RESTful Services</vt:lpstr>
      <vt:lpstr>Oracle SQL Developer Support for ORDS</vt:lpstr>
      <vt:lpstr>PowerPoint Presentation</vt:lpstr>
      <vt:lpstr>GUI too fat for you? We have PL/SQL APIS too!</vt:lpstr>
      <vt:lpstr>Value Passing – Body </vt:lpstr>
      <vt:lpstr>Value Passing – URI </vt:lpstr>
      <vt:lpstr>Value Passing – LOB/Binary Data </vt:lpstr>
      <vt:lpstr>Value Passing – Headers, defining in SQL Developer </vt:lpstr>
      <vt:lpstr>OK, this JSON/REST stuff looks cool, but how does the app use it?</vt:lpstr>
      <vt:lpstr>Oracle REST Data Services</vt:lpstr>
      <vt:lpstr>Oracle REST Data Services</vt:lpstr>
      <vt:lpstr>Oracle REST Data Services: I have the data, now what?</vt:lpstr>
      <vt:lpstr>PowerPoint Presentation</vt:lpstr>
      <vt:lpstr>Don’t Forget Security!</vt:lpstr>
      <vt:lpstr>Security</vt:lpstr>
      <vt:lpstr>Insert Live Demo 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SQL Developer  Top 10+ Tips &amp; Tricks</dc:title>
  <dc:creator>Jeff D. Smith</dc:creator>
  <cp:lastModifiedBy>Jeff Smith</cp:lastModifiedBy>
  <cp:revision>554</cp:revision>
  <dcterms:modified xsi:type="dcterms:W3CDTF">2016-11-12T23:36:55Z</dcterms:modified>
</cp:coreProperties>
</file>